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Lst>
  <p:notesMasterIdLst>
    <p:notesMasterId r:id="rId12"/>
  </p:notesMasterIdLst>
  <p:handoutMasterIdLst>
    <p:handoutMasterId r:id="rId13"/>
  </p:handoutMasterIdLst>
  <p:sldIdLst>
    <p:sldId id="256" r:id="rId3"/>
    <p:sldId id="265" r:id="rId4"/>
    <p:sldId id="266" r:id="rId5"/>
    <p:sldId id="259" r:id="rId6"/>
    <p:sldId id="272" r:id="rId7"/>
    <p:sldId id="273" r:id="rId8"/>
    <p:sldId id="267" r:id="rId9"/>
    <p:sldId id="269" r:id="rId10"/>
    <p:sldId id="268" r:id="rId11"/>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42" d="100"/>
          <a:sy n="142" d="100"/>
        </p:scale>
        <p:origin x="150" y="606"/>
      </p:cViewPr>
      <p:guideLst/>
    </p:cSldViewPr>
  </p:slideViewPr>
  <p:notesTextViewPr>
    <p:cViewPr>
      <p:scale>
        <a:sx n="1" d="1"/>
        <a:sy n="1" d="1"/>
      </p:scale>
      <p:origin x="0" y="0"/>
    </p:cViewPr>
  </p:notesTextViewPr>
  <p:notesViewPr>
    <p:cSldViewPr snapToGrid="0">
      <p:cViewPr varScale="1">
        <p:scale>
          <a:sx n="123" d="100"/>
          <a:sy n="123" d="100"/>
        </p:scale>
        <p:origin x="493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Annual</a:t>
            </a:r>
            <a:r>
              <a:rPr lang="en-US" baseline="0" dirty="0" smtClean="0"/>
              <a:t> </a:t>
            </a:r>
            <a:r>
              <a:rPr lang="en-US" dirty="0" smtClean="0"/>
              <a:t>Comparison of MMB and LBO (current and proposed)</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MMB (12 analysts)*</c:v>
                </c:pt>
              </c:strCache>
            </c:strRef>
          </c:tx>
          <c:spPr>
            <a:solidFill>
              <a:schemeClr val="accent1"/>
            </a:solidFill>
            <a:ln>
              <a:noFill/>
            </a:ln>
            <a:effectLst/>
          </c:spPr>
          <c:invertIfNegative val="0"/>
          <c:cat>
            <c:strRef>
              <c:f>Sheet1!$A$2:$A$5</c:f>
              <c:strCache>
                <c:ptCount val="4"/>
                <c:pt idx="0">
                  <c:v>2015 Session</c:v>
                </c:pt>
                <c:pt idx="1">
                  <c:v>2016 Session</c:v>
                </c:pt>
                <c:pt idx="2">
                  <c:v>2017 Session</c:v>
                </c:pt>
                <c:pt idx="3">
                  <c:v>2018 Session</c:v>
                </c:pt>
              </c:strCache>
            </c:strRef>
          </c:cat>
          <c:val>
            <c:numRef>
              <c:f>Sheet1!$B$2:$B$5</c:f>
              <c:numCache>
                <c:formatCode>General</c:formatCode>
                <c:ptCount val="4"/>
                <c:pt idx="0">
                  <c:v>119</c:v>
                </c:pt>
                <c:pt idx="1">
                  <c:v>79</c:v>
                </c:pt>
                <c:pt idx="2">
                  <c:v>110</c:v>
                </c:pt>
                <c:pt idx="3">
                  <c:v>75</c:v>
                </c:pt>
              </c:numCache>
            </c:numRef>
          </c:val>
          <c:extLst>
            <c:ext xmlns:c16="http://schemas.microsoft.com/office/drawing/2014/chart" uri="{C3380CC4-5D6E-409C-BE32-E72D297353CC}">
              <c16:uniqueId val="{00000000-B6FF-4CA1-A6F6-FCA280F623C2}"/>
            </c:ext>
          </c:extLst>
        </c:ser>
        <c:ser>
          <c:idx val="1"/>
          <c:order val="1"/>
          <c:tx>
            <c:strRef>
              <c:f>Sheet1!$C$1</c:f>
              <c:strCache>
                <c:ptCount val="1"/>
                <c:pt idx="0">
                  <c:v>LBO Current (5 analysts)</c:v>
                </c:pt>
              </c:strCache>
            </c:strRef>
          </c:tx>
          <c:spPr>
            <a:solidFill>
              <a:schemeClr val="accent2"/>
            </a:solidFill>
            <a:ln>
              <a:noFill/>
            </a:ln>
            <a:effectLst/>
          </c:spPr>
          <c:invertIfNegative val="0"/>
          <c:cat>
            <c:strRef>
              <c:f>Sheet1!$A$2:$A$5</c:f>
              <c:strCache>
                <c:ptCount val="4"/>
                <c:pt idx="0">
                  <c:v>2015 Session</c:v>
                </c:pt>
                <c:pt idx="1">
                  <c:v>2016 Session</c:v>
                </c:pt>
                <c:pt idx="2">
                  <c:v>2017 Session</c:v>
                </c:pt>
                <c:pt idx="3">
                  <c:v>2018 Session</c:v>
                </c:pt>
              </c:strCache>
            </c:strRef>
          </c:cat>
          <c:val>
            <c:numRef>
              <c:f>Sheet1!$C$2:$C$5</c:f>
              <c:numCache>
                <c:formatCode>General</c:formatCode>
                <c:ptCount val="4"/>
                <c:pt idx="0">
                  <c:v>285</c:v>
                </c:pt>
                <c:pt idx="1">
                  <c:v>190</c:v>
                </c:pt>
                <c:pt idx="2">
                  <c:v>264</c:v>
                </c:pt>
                <c:pt idx="3">
                  <c:v>180</c:v>
                </c:pt>
              </c:numCache>
            </c:numRef>
          </c:val>
          <c:extLst>
            <c:ext xmlns:c16="http://schemas.microsoft.com/office/drawing/2014/chart" uri="{C3380CC4-5D6E-409C-BE32-E72D297353CC}">
              <c16:uniqueId val="{00000001-B6FF-4CA1-A6F6-FCA280F623C2}"/>
            </c:ext>
          </c:extLst>
        </c:ser>
        <c:ser>
          <c:idx val="2"/>
          <c:order val="2"/>
          <c:tx>
            <c:strRef>
              <c:f>Sheet1!$D$1</c:f>
              <c:strCache>
                <c:ptCount val="1"/>
                <c:pt idx="0">
                  <c:v>LBO Proposed (9 analysts)</c:v>
                </c:pt>
              </c:strCache>
            </c:strRef>
          </c:tx>
          <c:spPr>
            <a:solidFill>
              <a:schemeClr val="accent3"/>
            </a:solidFill>
            <a:ln>
              <a:noFill/>
            </a:ln>
            <a:effectLst/>
          </c:spPr>
          <c:invertIfNegative val="0"/>
          <c:cat>
            <c:strRef>
              <c:f>Sheet1!$A$2:$A$5</c:f>
              <c:strCache>
                <c:ptCount val="4"/>
                <c:pt idx="0">
                  <c:v>2015 Session</c:v>
                </c:pt>
                <c:pt idx="1">
                  <c:v>2016 Session</c:v>
                </c:pt>
                <c:pt idx="2">
                  <c:v>2017 Session</c:v>
                </c:pt>
                <c:pt idx="3">
                  <c:v>2018 Session</c:v>
                </c:pt>
              </c:strCache>
            </c:strRef>
          </c:cat>
          <c:val>
            <c:numRef>
              <c:f>Sheet1!$D$2:$D$5</c:f>
              <c:numCache>
                <c:formatCode>General</c:formatCode>
                <c:ptCount val="4"/>
                <c:pt idx="0">
                  <c:v>158</c:v>
                </c:pt>
                <c:pt idx="1">
                  <c:v>105</c:v>
                </c:pt>
                <c:pt idx="2">
                  <c:v>147</c:v>
                </c:pt>
                <c:pt idx="3">
                  <c:v>100</c:v>
                </c:pt>
              </c:numCache>
            </c:numRef>
          </c:val>
          <c:extLst>
            <c:ext xmlns:c16="http://schemas.microsoft.com/office/drawing/2014/chart" uri="{C3380CC4-5D6E-409C-BE32-E72D297353CC}">
              <c16:uniqueId val="{00000002-B6FF-4CA1-A6F6-FCA280F623C2}"/>
            </c:ext>
          </c:extLst>
        </c:ser>
        <c:dLbls>
          <c:showLegendKey val="0"/>
          <c:showVal val="0"/>
          <c:showCatName val="0"/>
          <c:showSerName val="0"/>
          <c:showPercent val="0"/>
          <c:showBubbleSize val="0"/>
        </c:dLbls>
        <c:gapWidth val="219"/>
        <c:overlap val="-27"/>
        <c:axId val="850000223"/>
        <c:axId val="850004799"/>
      </c:barChart>
      <c:catAx>
        <c:axId val="850000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50004799"/>
        <c:crosses val="autoZero"/>
        <c:auto val="1"/>
        <c:lblAlgn val="ctr"/>
        <c:lblOffset val="100"/>
        <c:noMultiLvlLbl val="0"/>
      </c:catAx>
      <c:valAx>
        <c:axId val="8500047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50000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Comparison of Fiscal Note Head Count for MMB,</a:t>
            </a:r>
            <a:r>
              <a:rPr lang="en-US" baseline="0" dirty="0" smtClean="0"/>
              <a:t> LBO (current and proposed) and House and Senate Fiscal</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805275018806787E-2"/>
          <c:y val="0.1977819236290079"/>
          <c:w val="0.94411010756628666"/>
          <c:h val="0.64411314404902587"/>
        </c:manualLayout>
      </c:layout>
      <c:barChart>
        <c:barDir val="col"/>
        <c:grouping val="clustered"/>
        <c:varyColors val="0"/>
        <c:ser>
          <c:idx val="0"/>
          <c:order val="0"/>
          <c:tx>
            <c:strRef>
              <c:f>Sheet1!$B$1</c:f>
              <c:strCache>
                <c:ptCount val="1"/>
                <c:pt idx="0">
                  <c:v>MMB*</c:v>
                </c:pt>
              </c:strCache>
            </c:strRef>
          </c:tx>
          <c:spPr>
            <a:solidFill>
              <a:schemeClr val="accent1"/>
            </a:solidFill>
            <a:ln>
              <a:noFill/>
            </a:ln>
            <a:effectLst/>
          </c:spPr>
          <c:invertIfNegative val="0"/>
          <c:cat>
            <c:strRef>
              <c:f>Sheet1!$A$2:$A$5</c:f>
              <c:strCache>
                <c:ptCount val="3"/>
                <c:pt idx="0">
                  <c:v>MMB and LBO (current)</c:v>
                </c:pt>
                <c:pt idx="1">
                  <c:v>MMB and LBO (proposed)</c:v>
                </c:pt>
                <c:pt idx="2">
                  <c:v>               House and Senate Fiscal</c:v>
                </c:pt>
              </c:strCache>
            </c:strRef>
          </c:cat>
          <c:val>
            <c:numRef>
              <c:f>Sheet1!$B$2:$B$5</c:f>
              <c:numCache>
                <c:formatCode>General</c:formatCode>
                <c:ptCount val="4"/>
                <c:pt idx="0">
                  <c:v>17</c:v>
                </c:pt>
                <c:pt idx="1">
                  <c:v>17</c:v>
                </c:pt>
                <c:pt idx="2">
                  <c:v>0</c:v>
                </c:pt>
              </c:numCache>
            </c:numRef>
          </c:val>
          <c:extLst>
            <c:ext xmlns:c16="http://schemas.microsoft.com/office/drawing/2014/chart" uri="{C3380CC4-5D6E-409C-BE32-E72D297353CC}">
              <c16:uniqueId val="{00000000-D822-4125-961B-BC4610D5F4A7}"/>
            </c:ext>
          </c:extLst>
        </c:ser>
        <c:ser>
          <c:idx val="1"/>
          <c:order val="1"/>
          <c:tx>
            <c:strRef>
              <c:f>Sheet1!$C$1</c:f>
              <c:strCache>
                <c:ptCount val="1"/>
                <c:pt idx="0">
                  <c:v>LBO</c:v>
                </c:pt>
              </c:strCache>
            </c:strRef>
          </c:tx>
          <c:spPr>
            <a:solidFill>
              <a:schemeClr val="accent2"/>
            </a:solidFill>
            <a:ln>
              <a:noFill/>
            </a:ln>
            <a:effectLst/>
          </c:spPr>
          <c:invertIfNegative val="0"/>
          <c:cat>
            <c:strRef>
              <c:f>Sheet1!$A$2:$A$5</c:f>
              <c:strCache>
                <c:ptCount val="3"/>
                <c:pt idx="0">
                  <c:v>MMB and LBO (current)</c:v>
                </c:pt>
                <c:pt idx="1">
                  <c:v>MMB and LBO (proposed)</c:v>
                </c:pt>
                <c:pt idx="2">
                  <c:v>               House and Senate Fiscal</c:v>
                </c:pt>
              </c:strCache>
            </c:strRef>
          </c:cat>
          <c:val>
            <c:numRef>
              <c:f>Sheet1!$C$2:$C$5</c:f>
              <c:numCache>
                <c:formatCode>General</c:formatCode>
                <c:ptCount val="4"/>
                <c:pt idx="0">
                  <c:v>7</c:v>
                </c:pt>
                <c:pt idx="1">
                  <c:v>12</c:v>
                </c:pt>
                <c:pt idx="2">
                  <c:v>0</c:v>
                </c:pt>
              </c:numCache>
            </c:numRef>
          </c:val>
          <c:extLst>
            <c:ext xmlns:c16="http://schemas.microsoft.com/office/drawing/2014/chart" uri="{C3380CC4-5D6E-409C-BE32-E72D297353CC}">
              <c16:uniqueId val="{00000001-D822-4125-961B-BC4610D5F4A7}"/>
            </c:ext>
          </c:extLst>
        </c:ser>
        <c:ser>
          <c:idx val="2"/>
          <c:order val="2"/>
          <c:tx>
            <c:strRef>
              <c:f>Sheet1!$D$1</c:f>
              <c:strCache>
                <c:ptCount val="1"/>
                <c:pt idx="0">
                  <c:v>House Fiscal</c:v>
                </c:pt>
              </c:strCache>
            </c:strRef>
          </c:tx>
          <c:spPr>
            <a:solidFill>
              <a:schemeClr val="accent3"/>
            </a:solidFill>
            <a:ln>
              <a:noFill/>
            </a:ln>
            <a:effectLst/>
          </c:spPr>
          <c:invertIfNegative val="0"/>
          <c:cat>
            <c:strRef>
              <c:f>Sheet1!$A$2:$A$5</c:f>
              <c:strCache>
                <c:ptCount val="3"/>
                <c:pt idx="0">
                  <c:v>MMB and LBO (current)</c:v>
                </c:pt>
                <c:pt idx="1">
                  <c:v>MMB and LBO (proposed)</c:v>
                </c:pt>
                <c:pt idx="2">
                  <c:v>               House and Senate Fiscal</c:v>
                </c:pt>
              </c:strCache>
            </c:strRef>
          </c:cat>
          <c:val>
            <c:numRef>
              <c:f>Sheet1!$D$2:$D$5</c:f>
              <c:numCache>
                <c:formatCode>General</c:formatCode>
                <c:ptCount val="4"/>
                <c:pt idx="0">
                  <c:v>0</c:v>
                </c:pt>
                <c:pt idx="2">
                  <c:v>11</c:v>
                </c:pt>
              </c:numCache>
            </c:numRef>
          </c:val>
          <c:extLst>
            <c:ext xmlns:c16="http://schemas.microsoft.com/office/drawing/2014/chart" uri="{C3380CC4-5D6E-409C-BE32-E72D297353CC}">
              <c16:uniqueId val="{00000002-D822-4125-961B-BC4610D5F4A7}"/>
            </c:ext>
          </c:extLst>
        </c:ser>
        <c:ser>
          <c:idx val="3"/>
          <c:order val="3"/>
          <c:tx>
            <c:strRef>
              <c:f>Sheet1!$E$1</c:f>
              <c:strCache>
                <c:ptCount val="1"/>
                <c:pt idx="0">
                  <c:v>Senate Fiscal</c:v>
                </c:pt>
              </c:strCache>
            </c:strRef>
          </c:tx>
          <c:spPr>
            <a:solidFill>
              <a:schemeClr val="accent4"/>
            </a:solidFill>
            <a:ln>
              <a:noFill/>
            </a:ln>
            <a:effectLst/>
          </c:spPr>
          <c:invertIfNegative val="0"/>
          <c:cat>
            <c:strRef>
              <c:f>Sheet1!$A$2:$A$5</c:f>
              <c:strCache>
                <c:ptCount val="3"/>
                <c:pt idx="0">
                  <c:v>MMB and LBO (current)</c:v>
                </c:pt>
                <c:pt idx="1">
                  <c:v>MMB and LBO (proposed)</c:v>
                </c:pt>
                <c:pt idx="2">
                  <c:v>               House and Senate Fiscal</c:v>
                </c:pt>
              </c:strCache>
            </c:strRef>
          </c:cat>
          <c:val>
            <c:numRef>
              <c:f>Sheet1!$E$2:$E$5</c:f>
              <c:numCache>
                <c:formatCode>General</c:formatCode>
                <c:ptCount val="4"/>
                <c:pt idx="1">
                  <c:v>0</c:v>
                </c:pt>
                <c:pt idx="2">
                  <c:v>10</c:v>
                </c:pt>
              </c:numCache>
            </c:numRef>
          </c:val>
          <c:extLst>
            <c:ext xmlns:c16="http://schemas.microsoft.com/office/drawing/2014/chart" uri="{C3380CC4-5D6E-409C-BE32-E72D297353CC}">
              <c16:uniqueId val="{00000003-D822-4125-961B-BC4610D5F4A7}"/>
            </c:ext>
          </c:extLst>
        </c:ser>
        <c:dLbls>
          <c:showLegendKey val="0"/>
          <c:showVal val="0"/>
          <c:showCatName val="0"/>
          <c:showSerName val="0"/>
          <c:showPercent val="0"/>
          <c:showBubbleSize val="0"/>
        </c:dLbls>
        <c:gapWidth val="219"/>
        <c:overlap val="-27"/>
        <c:axId val="1930336719"/>
        <c:axId val="1930345871"/>
      </c:barChart>
      <c:catAx>
        <c:axId val="19303367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30345871"/>
        <c:crosses val="autoZero"/>
        <c:auto val="1"/>
        <c:lblAlgn val="ctr"/>
        <c:lblOffset val="100"/>
        <c:noMultiLvlLbl val="0"/>
      </c:catAx>
      <c:valAx>
        <c:axId val="19303458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303367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0.57359</cdr:x>
      <cdr:y>0.39493</cdr:y>
    </cdr:from>
    <cdr:to>
      <cdr:x>0.67238</cdr:x>
      <cdr:y>0.60507</cdr:y>
    </cdr:to>
    <cdr:sp macro="" textlink="">
      <cdr:nvSpPr>
        <cdr:cNvPr id="2" name="TextBox 1"/>
        <cdr:cNvSpPr txBox="1"/>
      </cdr:nvSpPr>
      <cdr:spPr>
        <a:xfrm xmlns:a="http://schemas.openxmlformats.org/drawingml/2006/main">
          <a:off x="5309118" y="171846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t>For informational purposes</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85980B91-4A83-45FF-AAA7-169075227A40}" type="datetimeFigureOut">
              <a:rPr lang="en-US" smtClean="0"/>
              <a:t>3/20/2019</a:t>
            </a:fld>
            <a:endParaRPr lang="en-US"/>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D181133D-C8D6-4768-B898-FFEE4BA53CE8}" type="slidenum">
              <a:rPr lang="en-US" smtClean="0"/>
              <a:t>‹#›</a:t>
            </a:fld>
            <a:endParaRPr lang="en-US"/>
          </a:p>
        </p:txBody>
      </p:sp>
    </p:spTree>
    <p:extLst>
      <p:ext uri="{BB962C8B-B14F-4D97-AF65-F5344CB8AC3E}">
        <p14:creationId xmlns:p14="http://schemas.microsoft.com/office/powerpoint/2010/main" val="3376538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B9570B38-51D7-4BD9-B142-2E2B68D8F7E0}" type="datetimeFigureOut">
              <a:rPr lang="en-US" smtClean="0"/>
              <a:t>3/20/2019</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23F6A656-171A-4587-87F9-67D7E7FC5A4E}" type="slidenum">
              <a:rPr lang="en-US" smtClean="0"/>
              <a:t>‹#›</a:t>
            </a:fld>
            <a:endParaRPr lang="en-US"/>
          </a:p>
        </p:txBody>
      </p:sp>
    </p:spTree>
    <p:extLst>
      <p:ext uri="{BB962C8B-B14F-4D97-AF65-F5344CB8AC3E}">
        <p14:creationId xmlns:p14="http://schemas.microsoft.com/office/powerpoint/2010/main" val="376173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3263" y="4395491"/>
            <a:ext cx="5560060" cy="3636705"/>
          </a:xfrm>
        </p:spPr>
        <p:txBody>
          <a:bodyPr/>
          <a:lstStyle/>
          <a:p>
            <a:r>
              <a:rPr lang="en-US" dirty="0" smtClean="0"/>
              <a:t>Michelle Weber, Director, Legislative Budget Office</a:t>
            </a:r>
          </a:p>
          <a:p>
            <a:endParaRPr lang="en-US" dirty="0"/>
          </a:p>
          <a:p>
            <a:r>
              <a:rPr lang="en-US" dirty="0" smtClean="0"/>
              <a:t>I’m pleased to share an update with the Oversight commissions on:</a:t>
            </a:r>
          </a:p>
          <a:p>
            <a:endParaRPr lang="en-US" dirty="0"/>
          </a:p>
          <a:p>
            <a:pPr marL="228600" indent="-228600">
              <a:buAutoNum type="arabicPeriod"/>
            </a:pPr>
            <a:r>
              <a:rPr lang="en-US" dirty="0" smtClean="0"/>
              <a:t>LBO staff that have been hired</a:t>
            </a:r>
          </a:p>
          <a:p>
            <a:pPr marL="228600" indent="-228600">
              <a:buAutoNum type="arabicPeriod"/>
            </a:pPr>
            <a:r>
              <a:rPr lang="en-US" dirty="0" smtClean="0"/>
              <a:t>The staff orientation and training plan </a:t>
            </a:r>
          </a:p>
          <a:p>
            <a:pPr marL="228600" indent="-228600">
              <a:buAutoNum type="arabicPeriod"/>
            </a:pPr>
            <a:r>
              <a:rPr lang="en-US" dirty="0" smtClean="0"/>
              <a:t>A risk mitigation plan associated with the transition of fiscal notes to the LBO on September 1</a:t>
            </a:r>
          </a:p>
          <a:p>
            <a:pPr marL="228600" indent="-228600">
              <a:buAutoNum type="arabicPeriod"/>
            </a:pPr>
            <a:r>
              <a:rPr lang="en-US" dirty="0" smtClean="0"/>
              <a:t>Information related to the level of staffing and funding necessary to the successful transition of fiscal notes to the LBO </a:t>
            </a:r>
          </a:p>
          <a:p>
            <a:pPr marL="228600" indent="-228600">
              <a:buAutoNum type="arabicPeriod"/>
            </a:pPr>
            <a:endParaRPr lang="en-US" dirty="0" smtClean="0"/>
          </a:p>
          <a:p>
            <a:pPr marL="228600" indent="-228600">
              <a:buAutoNum type="arabicPeriod"/>
            </a:pPr>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1</a:t>
            </a:fld>
            <a:endParaRPr lang="en-US"/>
          </a:p>
        </p:txBody>
      </p:sp>
    </p:spTree>
    <p:extLst>
      <p:ext uri="{BB962C8B-B14F-4D97-AF65-F5344CB8AC3E}">
        <p14:creationId xmlns:p14="http://schemas.microsoft.com/office/powerpoint/2010/main" val="928142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has been significant interest in working for the LBO. </a:t>
            </a:r>
          </a:p>
          <a:p>
            <a:endParaRPr lang="en-US" dirty="0"/>
          </a:p>
          <a:p>
            <a:r>
              <a:rPr lang="en-US" dirty="0" smtClean="0"/>
              <a:t>A recent posting for 5 analyst positions, resulted in 66 applicants with a wide range of experience. </a:t>
            </a:r>
          </a:p>
          <a:p>
            <a:endParaRPr lang="en-US" dirty="0"/>
          </a:p>
          <a:p>
            <a:r>
              <a:rPr lang="en-US" dirty="0" smtClean="0"/>
              <a:t>The applicant pool was very high quality and nearly 1/3 of the applicants were invited in to interview for a position with the LBO. </a:t>
            </a:r>
          </a:p>
          <a:p>
            <a:endParaRPr lang="en-US" dirty="0"/>
          </a:p>
          <a:p>
            <a:r>
              <a:rPr lang="en-US" dirty="0" smtClean="0"/>
              <a:t>12 candidates were invited back for a 2</a:t>
            </a:r>
            <a:r>
              <a:rPr lang="en-US" baseline="30000" dirty="0" smtClean="0"/>
              <a:t>nd</a:t>
            </a:r>
            <a:r>
              <a:rPr lang="en-US" dirty="0" smtClean="0"/>
              <a:t> interview, which included a presentation to an interview panel that included representation from the LCC, Senate and House Fiscal and myself, with MMB participating in 5 of the second interviews.</a:t>
            </a:r>
          </a:p>
          <a:p>
            <a:endParaRPr lang="en-US" dirty="0"/>
          </a:p>
          <a:p>
            <a:r>
              <a:rPr lang="en-US" dirty="0" smtClean="0"/>
              <a:t>All 5 positions have been filled, with one individual starting yesterday, another this Thursday, 2 next Monday and the final analyst beginning on April 1. </a:t>
            </a:r>
          </a:p>
          <a:p>
            <a:endParaRPr lang="en-US" dirty="0"/>
          </a:p>
          <a:p>
            <a:r>
              <a:rPr lang="en-US" dirty="0" smtClean="0"/>
              <a:t>Collectively they bring experience in state and local government, with the legislature, non-profits, institutions of higher education, public policy, law and political science. </a:t>
            </a:r>
          </a:p>
        </p:txBody>
      </p:sp>
      <p:sp>
        <p:nvSpPr>
          <p:cNvPr id="4" name="Slide Number Placeholder 3"/>
          <p:cNvSpPr>
            <a:spLocks noGrp="1"/>
          </p:cNvSpPr>
          <p:nvPr>
            <p:ph type="sldNum" sz="quarter" idx="10"/>
          </p:nvPr>
        </p:nvSpPr>
        <p:spPr/>
        <p:txBody>
          <a:bodyPr/>
          <a:lstStyle/>
          <a:p>
            <a:fld id="{23F6A656-171A-4587-87F9-67D7E7FC5A4E}" type="slidenum">
              <a:rPr lang="en-US" smtClean="0"/>
              <a:t>2</a:t>
            </a:fld>
            <a:endParaRPr lang="en-US"/>
          </a:p>
        </p:txBody>
      </p:sp>
    </p:spTree>
    <p:extLst>
      <p:ext uri="{BB962C8B-B14F-4D97-AF65-F5344CB8AC3E}">
        <p14:creationId xmlns:p14="http://schemas.microsoft.com/office/powerpoint/2010/main" val="2549504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Working to maximize the remaining months of the 2019 session, while also being careful to not introduce disruption to current legislative demands, a collaborative approach is being pursued to ensure the LBO analysts are able to develop the necessary expertise to take on fiscal note responsibilities on September 1, 2019.</a:t>
            </a:r>
          </a:p>
          <a:p>
            <a:endParaRPr lang="en-US" dirty="0"/>
          </a:p>
          <a:p>
            <a:r>
              <a:rPr lang="en-US" dirty="0" smtClean="0"/>
              <a:t>I worked with Ms. Reitan, Mr. Marx and Mr. </a:t>
            </a:r>
            <a:r>
              <a:rPr lang="en-US" dirty="0" err="1" smtClean="0"/>
              <a:t>Nauman</a:t>
            </a:r>
            <a:r>
              <a:rPr lang="en-US" dirty="0" smtClean="0"/>
              <a:t> on the development of a training plan that includes:</a:t>
            </a:r>
          </a:p>
          <a:p>
            <a:pPr marL="228600" indent="-228600">
              <a:buFont typeface="+mj-lt"/>
              <a:buAutoNum type="arabicPeriod"/>
            </a:pPr>
            <a:r>
              <a:rPr lang="en-US" dirty="0" smtClean="0"/>
              <a:t>Training from MMB  on the Fiscal Note Tracking System, complicated fiscal notes, local impact notes, consolidated notes and interactions with agencies;</a:t>
            </a:r>
          </a:p>
          <a:p>
            <a:pPr marL="228600" indent="-228600">
              <a:buFont typeface="+mj-lt"/>
              <a:buAutoNum type="arabicPeriod"/>
            </a:pPr>
            <a:r>
              <a:rPr lang="en-US" dirty="0" smtClean="0"/>
              <a:t>Developing relationships with House and Senate fiscal analysts and having fiscal analysts alter LBO staff to fiscal note issues/questions;</a:t>
            </a:r>
          </a:p>
          <a:p>
            <a:pPr marL="228600" indent="-228600">
              <a:buFont typeface="+mj-lt"/>
              <a:buAutoNum type="arabicPeriod"/>
            </a:pPr>
            <a:r>
              <a:rPr lang="en-US" dirty="0" smtClean="0"/>
              <a:t>LBO team training on the history and intention leading to the creation of the LBO, the current fiscal note process and procedures and the development of uniform standards and procedures; and</a:t>
            </a:r>
          </a:p>
          <a:p>
            <a:pPr marL="228600" indent="-228600">
              <a:buAutoNum type="arabicPeriod" startAt="4"/>
            </a:pPr>
            <a:r>
              <a:rPr lang="en-US" dirty="0" smtClean="0"/>
              <a:t>Expectations that LBO analysts attend finance committee hearings, monitor bill introductions and analyze completed fiscal notes</a:t>
            </a:r>
          </a:p>
          <a:p>
            <a:pPr marL="228600" indent="-228600">
              <a:buAutoNum type="arabicPeriod" startAt="4"/>
            </a:pPr>
            <a:endParaRPr lang="en-US" dirty="0"/>
          </a:p>
          <a:p>
            <a:r>
              <a:rPr lang="en-US" dirty="0" smtClean="0"/>
              <a:t>Over the summer, we are planning that a team, which includes the LBO analyst, MMB EBOs and House and Senate fiscal analysts will work together to conduct case studies on more complicated fiscal notes to both build LBO expertise as well as identify improvements to both fiscal notes and the process of development fiscal notes. </a:t>
            </a:r>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3</a:t>
            </a:fld>
            <a:endParaRPr lang="en-US"/>
          </a:p>
        </p:txBody>
      </p:sp>
    </p:spTree>
    <p:extLst>
      <p:ext uri="{BB962C8B-B14F-4D97-AF65-F5344CB8AC3E}">
        <p14:creationId xmlns:p14="http://schemas.microsoft.com/office/powerpoint/2010/main" val="2140916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I would like to share the 3 risks that I have identified to successfully fulfilling the statutory responsibilities of the LBO.</a:t>
            </a:r>
          </a:p>
          <a:p>
            <a:endParaRPr lang="en-US" dirty="0"/>
          </a:p>
          <a:p>
            <a:r>
              <a:rPr lang="en-US" dirty="0" smtClean="0"/>
              <a:t>As you know, there are bills in both the house and senate that propose to repeal the LBO. While I had anticipated having a more difficult time hiring staff, the individuals who recently joined the LBO were willing to accept the uncertainty that is created by these bills.  I do want to note that two candidates did not accept offers of employment with the LBO and one did indicate that the bills influenced their decision to not accept the offer of employment. </a:t>
            </a:r>
          </a:p>
          <a:p>
            <a:endParaRPr lang="en-US" dirty="0"/>
          </a:p>
          <a:p>
            <a:r>
              <a:rPr lang="en-US" dirty="0" smtClean="0"/>
              <a:t>I am focusing the work of the office on being prepared to assume the responsibilities under current law. In the event the office were to be repealed, I have taken the following steps to mitigate long-term commitments and the use of limited resources:</a:t>
            </a:r>
          </a:p>
          <a:p>
            <a:pPr marL="228600" indent="-228600">
              <a:buAutoNum type="arabicPeriod"/>
            </a:pPr>
            <a:r>
              <a:rPr lang="en-US" dirty="0" smtClean="0"/>
              <a:t>Temporarily locate the office in the basement of the SOB rather than leasing space</a:t>
            </a:r>
          </a:p>
          <a:p>
            <a:pPr marL="228600" indent="-228600">
              <a:buAutoNum type="arabicPeriod"/>
            </a:pPr>
            <a:r>
              <a:rPr lang="en-US" dirty="0" smtClean="0"/>
              <a:t>Holding off on requesting changes to the Fiscal Note Tracking System</a:t>
            </a:r>
          </a:p>
          <a:p>
            <a:pPr marL="228600" indent="-228600">
              <a:buAutoNum type="arabicPeriod"/>
            </a:pPr>
            <a:endParaRPr lang="en-US" dirty="0" smtClean="0"/>
          </a:p>
          <a:p>
            <a:r>
              <a:rPr lang="en-US" dirty="0" smtClean="0"/>
              <a:t>If the office were to be repealed, I am hopeful that the work to develop the uniform standards and procedures (which I will discuss during the next agenda item) would be considered by this commission and inform changes/improvement that could be enacted at the legislature, with MMB and at agencies.</a:t>
            </a:r>
          </a:p>
          <a:p>
            <a:endParaRPr lang="en-US" dirty="0"/>
          </a:p>
          <a:p>
            <a:r>
              <a:rPr lang="en-US" dirty="0" smtClean="0"/>
              <a:t>Finally, I have spoken previously with the commission about the concern with the level of staffing that can be supported with the current budget. The subsequent slides discuss the funding and staffing that I believe is necessary to ensure the quality and timeliness of fiscal notes are not compromised as a result of the transition to the LBO.</a:t>
            </a:r>
            <a:endParaRPr lang="en-US" dirty="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4</a:t>
            </a:fld>
            <a:endParaRPr lang="en-US"/>
          </a:p>
        </p:txBody>
      </p:sp>
    </p:spTree>
    <p:extLst>
      <p:ext uri="{BB962C8B-B14F-4D97-AF65-F5344CB8AC3E}">
        <p14:creationId xmlns:p14="http://schemas.microsoft.com/office/powerpoint/2010/main" val="4259224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Currently, the LBO budget will support 7 staff (1 director, 1 coordinator and 5 analysts). To both improve the quality of fiscal notes as well as manage the quantity of fiscal note requests, I am proposing that the LBO be provided funding to add 5 staff as well as cover the costs of leasing space at the 525 Park building. </a:t>
            </a:r>
          </a:p>
          <a:p>
            <a:r>
              <a:rPr lang="en-US" dirty="0" smtClean="0"/>
              <a:t> </a:t>
            </a:r>
          </a:p>
          <a:p>
            <a:r>
              <a:rPr lang="en-US" dirty="0" smtClean="0"/>
              <a:t>To demonstrate this need, the slide before you, shows the average number of fiscal notes per person when looking at historical data from the 2015, 16, 17 and 18 sessions. </a:t>
            </a:r>
          </a:p>
          <a:p>
            <a:endParaRPr lang="en-US" dirty="0"/>
          </a:p>
          <a:p>
            <a:r>
              <a:rPr lang="en-US" dirty="0" smtClean="0"/>
              <a:t>Each of the bars provide a comparison among MMB (represented by the blue bar with 12 EBOs), the current LBO staffing level (represented by the orange bar with 5 analysts) and the proposed LBO staffing (represented by the grey bar with 9 analysts). </a:t>
            </a:r>
          </a:p>
          <a:p>
            <a:endParaRPr lang="en-US" dirty="0"/>
          </a:p>
          <a:p>
            <a:r>
              <a:rPr lang="en-US" dirty="0" smtClean="0"/>
              <a:t>You’ll see that in a budget year (shown with the data from 2015 and 2016) the current LBO staffing would require that each person be responsible for the analysis associated with over 250 fiscal notes. With additional resources, staff would be responsible for approximately 150 fiscal notes in a budget year and slightly over 100 fiscal notes in non-budget years. </a:t>
            </a:r>
          </a:p>
          <a:p>
            <a:endParaRPr lang="en-US" dirty="0"/>
          </a:p>
          <a:p>
            <a:endParaRPr lang="en-US" dirty="0" smtClean="0"/>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5</a:t>
            </a:fld>
            <a:endParaRPr lang="en-US"/>
          </a:p>
        </p:txBody>
      </p:sp>
    </p:spTree>
    <p:extLst>
      <p:ext uri="{BB962C8B-B14F-4D97-AF65-F5344CB8AC3E}">
        <p14:creationId xmlns:p14="http://schemas.microsoft.com/office/powerpoint/2010/main" val="3200121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previous slide represented an average number of fiscal notes per analyst. </a:t>
            </a:r>
          </a:p>
          <a:p>
            <a:endParaRPr lang="en-US" dirty="0"/>
          </a:p>
          <a:p>
            <a:r>
              <a:rPr lang="en-US" dirty="0" smtClean="0"/>
              <a:t>This slide shows a comparison to the current number of staff that MMB has available to work on fiscal notes (the blue bars), the number of staff the LBO currently has (the orange bar in the first chart) and the # of staff that I am proposing the LBO have (the orange bar in the second chart). The MMB data includes team leaders and budget operations staff that support fiscal note work, in addition to the Executive Budget Officers. The LBO data includes the director, coordinator and an administrative assistant in addition to the LBO analysts.  </a:t>
            </a:r>
          </a:p>
          <a:p>
            <a:endParaRPr lang="en-US" dirty="0"/>
          </a:p>
          <a:p>
            <a:r>
              <a:rPr lang="en-US" dirty="0" smtClean="0"/>
              <a:t>In addition to creating a manageable quantity of fiscal notes, the additional LBO staffing will allow for back-up and redundancy to be created if an analyst were to leave or unexpectedly be out of the office. </a:t>
            </a:r>
          </a:p>
          <a:p>
            <a:endParaRPr lang="en-US" dirty="0"/>
          </a:p>
          <a:p>
            <a:r>
              <a:rPr lang="en-US" dirty="0" smtClean="0"/>
              <a:t>You’ll see that even under the proposed amount of LBO staffing, it is less that the total number of staff MMB has available. This recognizes that MMB staff are engaged in other activities beyond fiscal notes such as the economic forecast and the governors budget development.</a:t>
            </a:r>
          </a:p>
          <a:p>
            <a:endParaRPr lang="en-US" dirty="0"/>
          </a:p>
          <a:p>
            <a:r>
              <a:rPr lang="en-US" dirty="0" smtClean="0"/>
              <a:t>The grey and yellow bars represent House and Senate fiscal staff. This is intended to provide perspective, where the more appropriate comparison is between MMB and the LBO.</a:t>
            </a:r>
          </a:p>
          <a:p>
            <a:endParaRPr lang="en-US" dirty="0"/>
          </a:p>
          <a:p>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6</a:t>
            </a:fld>
            <a:endParaRPr lang="en-US"/>
          </a:p>
        </p:txBody>
      </p:sp>
    </p:spTree>
    <p:extLst>
      <p:ext uri="{BB962C8B-B14F-4D97-AF65-F5344CB8AC3E}">
        <p14:creationId xmlns:p14="http://schemas.microsoft.com/office/powerpoint/2010/main" val="323644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in the process of preparing a funding request to be considered by the Legislative Coordinating Commission. </a:t>
            </a:r>
          </a:p>
          <a:p>
            <a:endParaRPr lang="en-US" dirty="0" smtClean="0"/>
          </a:p>
          <a:p>
            <a:r>
              <a:rPr lang="en-US" dirty="0" smtClean="0"/>
              <a:t>This slide represents the current FY 2019 budget, which is slightly higher than the ongoing base for the LBO which is $818,000/year.</a:t>
            </a:r>
          </a:p>
          <a:p>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7</a:t>
            </a:fld>
            <a:endParaRPr lang="en-US"/>
          </a:p>
        </p:txBody>
      </p:sp>
    </p:spTree>
    <p:extLst>
      <p:ext uri="{BB962C8B-B14F-4D97-AF65-F5344CB8AC3E}">
        <p14:creationId xmlns:p14="http://schemas.microsoft.com/office/powerpoint/2010/main" val="250878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Due to the time it took to hire staff and cost savings by not leasing space in FY2019, I am anticipating that there will be carryforward in the amount of $461,000 in FY20 that can support additional LBO staff and the lease costs for the 525 Park building. </a:t>
            </a:r>
          </a:p>
          <a:p>
            <a:endParaRPr lang="en-US" dirty="0" smtClean="0"/>
          </a:p>
          <a:p>
            <a:r>
              <a:rPr lang="en-US" dirty="0" smtClean="0"/>
              <a:t>The yellow highlighted line represents the total funding request that will be presented to the LCC for consideration. </a:t>
            </a:r>
          </a:p>
          <a:p>
            <a:endParaRPr lang="en-US" dirty="0"/>
          </a:p>
          <a:p>
            <a:r>
              <a:rPr lang="en-US" dirty="0" smtClean="0"/>
              <a:t>If additional funding is not provided, I will ask the oversight commission to consider alternative standards and procedures for fiscal notes which may include:</a:t>
            </a:r>
          </a:p>
          <a:p>
            <a:endParaRPr lang="en-US" dirty="0"/>
          </a:p>
          <a:p>
            <a:pPr marL="228600" indent="-228600">
              <a:buAutoNum type="arabicPeriod"/>
            </a:pPr>
            <a:r>
              <a:rPr lang="en-US" dirty="0" smtClean="0"/>
              <a:t>Limiting the number of fiscal note requests that can be made.</a:t>
            </a:r>
          </a:p>
          <a:p>
            <a:pPr marL="228600" indent="-228600">
              <a:buAutoNum type="arabicPeriod"/>
            </a:pPr>
            <a:r>
              <a:rPr lang="en-US" dirty="0" smtClean="0"/>
              <a:t>Engaging the LBO with the more complex and controversial fiscal notes, but developing other processes for other fiscal notes. </a:t>
            </a:r>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8</a:t>
            </a:fld>
            <a:endParaRPr lang="en-US"/>
          </a:p>
        </p:txBody>
      </p:sp>
    </p:spTree>
    <p:extLst>
      <p:ext uri="{BB962C8B-B14F-4D97-AF65-F5344CB8AC3E}">
        <p14:creationId xmlns:p14="http://schemas.microsoft.com/office/powerpoint/2010/main" val="2455641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F6A656-171A-4587-87F9-67D7E7FC5A4E}" type="slidenum">
              <a:rPr lang="en-US" smtClean="0"/>
              <a:t>9</a:t>
            </a:fld>
            <a:endParaRPr lang="en-US"/>
          </a:p>
        </p:txBody>
      </p:sp>
    </p:spTree>
    <p:extLst>
      <p:ext uri="{BB962C8B-B14F-4D97-AF65-F5344CB8AC3E}">
        <p14:creationId xmlns:p14="http://schemas.microsoft.com/office/powerpoint/2010/main" val="127877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4F16CB-5093-4CDE-BC36-3CF80BAA58BF}"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2759826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146B04-65FD-4844-BDDB-D8231E2ADEB3}"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916026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346B7F-E76A-418F-B924-DCCD2626F071}"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1461189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3" name="Straight Connector 72">
            <a:extLst>
              <a:ext uri="{FF2B5EF4-FFF2-40B4-BE49-F238E27FC236}">
                <a16:creationId xmlns:a16="http://schemas.microsoft.com/office/drawing/2014/main" id="{3B25E3D6-2A2E-464A-8CB9-910A73E922D2}"/>
              </a:ext>
            </a:extLst>
          </p:cNvPr>
          <p:cNvCxnSpPr/>
          <p:nvPr userDrawn="1"/>
        </p:nvCxnSpPr>
        <p:spPr>
          <a:xfrm>
            <a:off x="1226359" y="4878388"/>
            <a:ext cx="9736242" cy="0"/>
          </a:xfrm>
          <a:prstGeom prst="line">
            <a:avLst/>
          </a:prstGeom>
          <a:ln w="36068">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0" name="Group 79">
            <a:extLst>
              <a:ext uri="{FF2B5EF4-FFF2-40B4-BE49-F238E27FC236}">
                <a16:creationId xmlns:a16="http://schemas.microsoft.com/office/drawing/2014/main" id="{7AC1507B-4D7E-4A03-BD68-719F3B4FFFFE}"/>
              </a:ext>
            </a:extLst>
          </p:cNvPr>
          <p:cNvGrpSpPr/>
          <p:nvPr userDrawn="1"/>
        </p:nvGrpSpPr>
        <p:grpSpPr>
          <a:xfrm>
            <a:off x="1098343" y="3580937"/>
            <a:ext cx="256032" cy="1426311"/>
            <a:chOff x="1098343" y="3580937"/>
            <a:chExt cx="256032" cy="1426311"/>
          </a:xfrm>
        </p:grpSpPr>
        <p:cxnSp>
          <p:nvCxnSpPr>
            <p:cNvPr id="36" name="Straight Connector 35">
              <a:extLst>
                <a:ext uri="{FF2B5EF4-FFF2-40B4-BE49-F238E27FC236}">
                  <a16:creationId xmlns:a16="http://schemas.microsoft.com/office/drawing/2014/main" id="{F344BED5-CC6A-4BE9-A525-8E8D0064488A}"/>
                </a:ext>
              </a:extLst>
            </p:cNvPr>
            <p:cNvCxnSpPr>
              <a:cxnSpLocks/>
            </p:cNvCxnSpPr>
            <p:nvPr userDrawn="1"/>
          </p:nvCxnSpPr>
          <p:spPr>
            <a:xfrm rot="16200000">
              <a:off x="563419"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A2C7B801-E8A3-4356-8E6E-5A82DA9E1443}"/>
                </a:ext>
              </a:extLst>
            </p:cNvPr>
            <p:cNvSpPr/>
            <p:nvPr userDrawn="1"/>
          </p:nvSpPr>
          <p:spPr>
            <a:xfrm>
              <a:off x="1098343"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38" name="Group 37">
            <a:extLst>
              <a:ext uri="{FF2B5EF4-FFF2-40B4-BE49-F238E27FC236}">
                <a16:creationId xmlns:a16="http://schemas.microsoft.com/office/drawing/2014/main" id="{BEB49D06-EF63-4C3A-910B-CB6831B16C9D}"/>
              </a:ext>
            </a:extLst>
          </p:cNvPr>
          <p:cNvGrpSpPr/>
          <p:nvPr userDrawn="1"/>
        </p:nvGrpSpPr>
        <p:grpSpPr>
          <a:xfrm>
            <a:off x="1995041" y="4439619"/>
            <a:ext cx="128016" cy="502920"/>
            <a:chOff x="1973856" y="4439619"/>
            <a:chExt cx="128016" cy="502920"/>
          </a:xfrm>
        </p:grpSpPr>
        <p:cxnSp>
          <p:nvCxnSpPr>
            <p:cNvPr id="32" name="Straight Connector 31">
              <a:extLst>
                <a:ext uri="{FF2B5EF4-FFF2-40B4-BE49-F238E27FC236}">
                  <a16:creationId xmlns:a16="http://schemas.microsoft.com/office/drawing/2014/main" id="{327E53F1-5E20-4EC7-87CF-EB6E9FDE9F12}"/>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4C87D9C1-E63A-4E7F-A2F2-B9441DFAFE6B}"/>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39" name="Group 38">
            <a:extLst>
              <a:ext uri="{FF2B5EF4-FFF2-40B4-BE49-F238E27FC236}">
                <a16:creationId xmlns:a16="http://schemas.microsoft.com/office/drawing/2014/main" id="{4FA409AA-6816-4FFF-BA25-BAD4447A906F}"/>
              </a:ext>
            </a:extLst>
          </p:cNvPr>
          <p:cNvGrpSpPr/>
          <p:nvPr userDrawn="1"/>
        </p:nvGrpSpPr>
        <p:grpSpPr>
          <a:xfrm>
            <a:off x="2785120" y="4439619"/>
            <a:ext cx="128016" cy="502920"/>
            <a:chOff x="1973856" y="4439619"/>
            <a:chExt cx="128016" cy="502920"/>
          </a:xfrm>
        </p:grpSpPr>
        <p:cxnSp>
          <p:nvCxnSpPr>
            <p:cNvPr id="40" name="Straight Connector 39">
              <a:extLst>
                <a:ext uri="{FF2B5EF4-FFF2-40B4-BE49-F238E27FC236}">
                  <a16:creationId xmlns:a16="http://schemas.microsoft.com/office/drawing/2014/main" id="{5CA6520F-1760-430A-B65E-C626CFF2F72B}"/>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1" name="Oval 40">
              <a:extLst>
                <a:ext uri="{FF2B5EF4-FFF2-40B4-BE49-F238E27FC236}">
                  <a16:creationId xmlns:a16="http://schemas.microsoft.com/office/drawing/2014/main" id="{39843C49-812F-4AC4-8759-BFA1B2C480FD}"/>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42" name="Group 41">
            <a:extLst>
              <a:ext uri="{FF2B5EF4-FFF2-40B4-BE49-F238E27FC236}">
                <a16:creationId xmlns:a16="http://schemas.microsoft.com/office/drawing/2014/main" id="{4C21F7E2-F666-48FA-AABB-65E011391734}"/>
              </a:ext>
            </a:extLst>
          </p:cNvPr>
          <p:cNvGrpSpPr/>
          <p:nvPr userDrawn="1"/>
        </p:nvGrpSpPr>
        <p:grpSpPr>
          <a:xfrm>
            <a:off x="4411766" y="4439619"/>
            <a:ext cx="128016" cy="502920"/>
            <a:chOff x="1973856" y="4439619"/>
            <a:chExt cx="128016" cy="502920"/>
          </a:xfrm>
        </p:grpSpPr>
        <p:cxnSp>
          <p:nvCxnSpPr>
            <p:cNvPr id="43" name="Straight Connector 42">
              <a:extLst>
                <a:ext uri="{FF2B5EF4-FFF2-40B4-BE49-F238E27FC236}">
                  <a16:creationId xmlns:a16="http://schemas.microsoft.com/office/drawing/2014/main" id="{D8569AFA-3030-46B5-8C96-BBA5D82A9D78}"/>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5F0F0204-329B-4C59-9376-DA2E190A41F2}"/>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45" name="Group 44">
            <a:extLst>
              <a:ext uri="{FF2B5EF4-FFF2-40B4-BE49-F238E27FC236}">
                <a16:creationId xmlns:a16="http://schemas.microsoft.com/office/drawing/2014/main" id="{FD9007D7-5B92-4731-A39C-F5A6EBB39A0F}"/>
              </a:ext>
            </a:extLst>
          </p:cNvPr>
          <p:cNvGrpSpPr/>
          <p:nvPr userDrawn="1"/>
        </p:nvGrpSpPr>
        <p:grpSpPr>
          <a:xfrm>
            <a:off x="5219453" y="4439619"/>
            <a:ext cx="128016" cy="502920"/>
            <a:chOff x="1973856" y="4439619"/>
            <a:chExt cx="128016" cy="502920"/>
          </a:xfrm>
        </p:grpSpPr>
        <p:cxnSp>
          <p:nvCxnSpPr>
            <p:cNvPr id="46" name="Straight Connector 45">
              <a:extLst>
                <a:ext uri="{FF2B5EF4-FFF2-40B4-BE49-F238E27FC236}">
                  <a16:creationId xmlns:a16="http://schemas.microsoft.com/office/drawing/2014/main" id="{EEEC3455-89C8-487D-A4AD-5C3E0D6D7378}"/>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60D5132D-9C05-4BA1-9DC5-047AD05AFCAD}"/>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5" name="Group 74">
            <a:extLst>
              <a:ext uri="{FF2B5EF4-FFF2-40B4-BE49-F238E27FC236}">
                <a16:creationId xmlns:a16="http://schemas.microsoft.com/office/drawing/2014/main" id="{E298C5F6-9A26-42A5-8CE6-0AB714917758}"/>
              </a:ext>
            </a:extLst>
          </p:cNvPr>
          <p:cNvGrpSpPr/>
          <p:nvPr userDrawn="1"/>
        </p:nvGrpSpPr>
        <p:grpSpPr>
          <a:xfrm>
            <a:off x="6841493" y="4439619"/>
            <a:ext cx="128016" cy="502920"/>
            <a:chOff x="6841493" y="4439619"/>
            <a:chExt cx="128016" cy="502920"/>
          </a:xfrm>
        </p:grpSpPr>
        <p:cxnSp>
          <p:nvCxnSpPr>
            <p:cNvPr id="49" name="Straight Connector 48">
              <a:extLst>
                <a:ext uri="{FF2B5EF4-FFF2-40B4-BE49-F238E27FC236}">
                  <a16:creationId xmlns:a16="http://schemas.microsoft.com/office/drawing/2014/main" id="{EECD6B90-8AB5-404B-8C47-296EACB3A748}"/>
                </a:ext>
              </a:extLst>
            </p:cNvPr>
            <p:cNvCxnSpPr>
              <a:cxnSpLocks/>
            </p:cNvCxnSpPr>
            <p:nvPr userDrawn="1"/>
          </p:nvCxnSpPr>
          <p:spPr>
            <a:xfrm rot="16200000">
              <a:off x="6686045"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0" name="Oval 49">
              <a:extLst>
                <a:ext uri="{FF2B5EF4-FFF2-40B4-BE49-F238E27FC236}">
                  <a16:creationId xmlns:a16="http://schemas.microsoft.com/office/drawing/2014/main" id="{019B7AA1-FBFB-4467-A894-A8493F7A6AA8}"/>
                </a:ext>
              </a:extLst>
            </p:cNvPr>
            <p:cNvSpPr/>
            <p:nvPr userDrawn="1"/>
          </p:nvSpPr>
          <p:spPr>
            <a:xfrm>
              <a:off x="6841493"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51" name="Group 50">
            <a:extLst>
              <a:ext uri="{FF2B5EF4-FFF2-40B4-BE49-F238E27FC236}">
                <a16:creationId xmlns:a16="http://schemas.microsoft.com/office/drawing/2014/main" id="{37A216D3-B10A-49A2-91E7-6B15001A3FB0}"/>
              </a:ext>
            </a:extLst>
          </p:cNvPr>
          <p:cNvGrpSpPr/>
          <p:nvPr userDrawn="1"/>
        </p:nvGrpSpPr>
        <p:grpSpPr>
          <a:xfrm>
            <a:off x="7653514" y="4439619"/>
            <a:ext cx="128016" cy="502920"/>
            <a:chOff x="1973856" y="4439619"/>
            <a:chExt cx="128016" cy="502920"/>
          </a:xfrm>
        </p:grpSpPr>
        <p:cxnSp>
          <p:nvCxnSpPr>
            <p:cNvPr id="52" name="Straight Connector 51">
              <a:extLst>
                <a:ext uri="{FF2B5EF4-FFF2-40B4-BE49-F238E27FC236}">
                  <a16:creationId xmlns:a16="http://schemas.microsoft.com/office/drawing/2014/main" id="{C9539913-F5B6-46CE-8254-5D926DEA5760}"/>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111FC251-CB3D-4E38-ACB7-A62B2D60EB47}"/>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54" name="Group 53">
            <a:extLst>
              <a:ext uri="{FF2B5EF4-FFF2-40B4-BE49-F238E27FC236}">
                <a16:creationId xmlns:a16="http://schemas.microsoft.com/office/drawing/2014/main" id="{33A48BF4-E5AF-426C-B91A-E2874F887DFC}"/>
              </a:ext>
            </a:extLst>
          </p:cNvPr>
          <p:cNvGrpSpPr/>
          <p:nvPr userDrawn="1"/>
        </p:nvGrpSpPr>
        <p:grpSpPr>
          <a:xfrm>
            <a:off x="9275553" y="4439619"/>
            <a:ext cx="128016" cy="502920"/>
            <a:chOff x="1973856" y="4439619"/>
            <a:chExt cx="128016" cy="502920"/>
          </a:xfrm>
        </p:grpSpPr>
        <p:cxnSp>
          <p:nvCxnSpPr>
            <p:cNvPr id="55" name="Straight Connector 54">
              <a:extLst>
                <a:ext uri="{FF2B5EF4-FFF2-40B4-BE49-F238E27FC236}">
                  <a16:creationId xmlns:a16="http://schemas.microsoft.com/office/drawing/2014/main" id="{43156CFF-0844-4928-96F2-9B7989831CB0}"/>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0B7D5F2D-1085-4523-9A56-C2B16A2F0464}"/>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57" name="Group 56">
            <a:extLst>
              <a:ext uri="{FF2B5EF4-FFF2-40B4-BE49-F238E27FC236}">
                <a16:creationId xmlns:a16="http://schemas.microsoft.com/office/drawing/2014/main" id="{B2166A5C-6403-42D7-8962-0052BEA0363E}"/>
              </a:ext>
            </a:extLst>
          </p:cNvPr>
          <p:cNvGrpSpPr/>
          <p:nvPr userDrawn="1"/>
        </p:nvGrpSpPr>
        <p:grpSpPr>
          <a:xfrm>
            <a:off x="10087574" y="4439619"/>
            <a:ext cx="128016" cy="502920"/>
            <a:chOff x="1973856" y="4439619"/>
            <a:chExt cx="128016" cy="502920"/>
          </a:xfrm>
        </p:grpSpPr>
        <p:cxnSp>
          <p:nvCxnSpPr>
            <p:cNvPr id="58" name="Straight Connector 57">
              <a:extLst>
                <a:ext uri="{FF2B5EF4-FFF2-40B4-BE49-F238E27FC236}">
                  <a16:creationId xmlns:a16="http://schemas.microsoft.com/office/drawing/2014/main" id="{6BDD4C7A-BAE9-4341-ACA2-BC09D58B2EB2}"/>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2092417B-AC2A-401B-90D8-62AA0CC234E7}"/>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81" name="Group 80">
            <a:extLst>
              <a:ext uri="{FF2B5EF4-FFF2-40B4-BE49-F238E27FC236}">
                <a16:creationId xmlns:a16="http://schemas.microsoft.com/office/drawing/2014/main" id="{575A635E-0C3E-4F07-842B-60231D9875D4}"/>
              </a:ext>
            </a:extLst>
          </p:cNvPr>
          <p:cNvGrpSpPr/>
          <p:nvPr userDrawn="1"/>
        </p:nvGrpSpPr>
        <p:grpSpPr>
          <a:xfrm>
            <a:off x="3532404" y="3580937"/>
            <a:ext cx="256032" cy="1426311"/>
            <a:chOff x="3532404" y="3580937"/>
            <a:chExt cx="256032" cy="1426311"/>
          </a:xfrm>
        </p:grpSpPr>
        <p:cxnSp>
          <p:nvCxnSpPr>
            <p:cNvPr id="61" name="Straight Connector 60">
              <a:extLst>
                <a:ext uri="{FF2B5EF4-FFF2-40B4-BE49-F238E27FC236}">
                  <a16:creationId xmlns:a16="http://schemas.microsoft.com/office/drawing/2014/main" id="{CC9D07EB-53D6-4BBA-ACB6-E8F63F9A0835}"/>
                </a:ext>
              </a:extLst>
            </p:cNvPr>
            <p:cNvCxnSpPr>
              <a:cxnSpLocks/>
            </p:cNvCxnSpPr>
            <p:nvPr userDrawn="1"/>
          </p:nvCxnSpPr>
          <p:spPr>
            <a:xfrm rot="16200000">
              <a:off x="2997480"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5616335-BCB9-464C-BEA1-A1E7E74FD8BE}"/>
                </a:ext>
              </a:extLst>
            </p:cNvPr>
            <p:cNvSpPr/>
            <p:nvPr userDrawn="1"/>
          </p:nvSpPr>
          <p:spPr>
            <a:xfrm>
              <a:off x="3532404"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8" name="Group 77">
            <a:extLst>
              <a:ext uri="{FF2B5EF4-FFF2-40B4-BE49-F238E27FC236}">
                <a16:creationId xmlns:a16="http://schemas.microsoft.com/office/drawing/2014/main" id="{9703DC63-2401-4AD3-8B32-193667CD897E}"/>
              </a:ext>
            </a:extLst>
          </p:cNvPr>
          <p:cNvGrpSpPr/>
          <p:nvPr userDrawn="1"/>
        </p:nvGrpSpPr>
        <p:grpSpPr>
          <a:xfrm>
            <a:off x="5966465" y="3580937"/>
            <a:ext cx="256032" cy="1426311"/>
            <a:chOff x="5966465" y="3580937"/>
            <a:chExt cx="256032" cy="1426311"/>
          </a:xfrm>
        </p:grpSpPr>
        <p:cxnSp>
          <p:nvCxnSpPr>
            <p:cNvPr id="64" name="Straight Connector 63">
              <a:extLst>
                <a:ext uri="{FF2B5EF4-FFF2-40B4-BE49-F238E27FC236}">
                  <a16:creationId xmlns:a16="http://schemas.microsoft.com/office/drawing/2014/main" id="{16A6E3F7-6319-4441-AFD9-C3D4F2972FA5}"/>
                </a:ext>
              </a:extLst>
            </p:cNvPr>
            <p:cNvCxnSpPr>
              <a:cxnSpLocks/>
            </p:cNvCxnSpPr>
            <p:nvPr userDrawn="1"/>
          </p:nvCxnSpPr>
          <p:spPr>
            <a:xfrm rot="16200000">
              <a:off x="5431541"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5" name="Oval 64">
              <a:extLst>
                <a:ext uri="{FF2B5EF4-FFF2-40B4-BE49-F238E27FC236}">
                  <a16:creationId xmlns:a16="http://schemas.microsoft.com/office/drawing/2014/main" id="{4C9D2D7D-12CB-4802-999B-1D1F87BE0FA5}"/>
                </a:ext>
              </a:extLst>
            </p:cNvPr>
            <p:cNvSpPr/>
            <p:nvPr userDrawn="1"/>
          </p:nvSpPr>
          <p:spPr>
            <a:xfrm>
              <a:off x="5966465"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7" name="Group 76">
            <a:extLst>
              <a:ext uri="{FF2B5EF4-FFF2-40B4-BE49-F238E27FC236}">
                <a16:creationId xmlns:a16="http://schemas.microsoft.com/office/drawing/2014/main" id="{24158274-99B6-424C-9DB7-4B178174FCD6}"/>
              </a:ext>
            </a:extLst>
          </p:cNvPr>
          <p:cNvGrpSpPr/>
          <p:nvPr userDrawn="1"/>
        </p:nvGrpSpPr>
        <p:grpSpPr>
          <a:xfrm>
            <a:off x="8400525" y="3580937"/>
            <a:ext cx="256032" cy="1426311"/>
            <a:chOff x="8400525" y="3580937"/>
            <a:chExt cx="256032" cy="1426311"/>
          </a:xfrm>
        </p:grpSpPr>
        <p:cxnSp>
          <p:nvCxnSpPr>
            <p:cNvPr id="67" name="Straight Connector 66">
              <a:extLst>
                <a:ext uri="{FF2B5EF4-FFF2-40B4-BE49-F238E27FC236}">
                  <a16:creationId xmlns:a16="http://schemas.microsoft.com/office/drawing/2014/main" id="{8E62A3E4-AE49-44CE-8671-D9E2E7A149F4}"/>
                </a:ext>
              </a:extLst>
            </p:cNvPr>
            <p:cNvCxnSpPr>
              <a:cxnSpLocks/>
            </p:cNvCxnSpPr>
            <p:nvPr userDrawn="1"/>
          </p:nvCxnSpPr>
          <p:spPr>
            <a:xfrm rot="16200000">
              <a:off x="7865601"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8" name="Oval 67">
              <a:extLst>
                <a:ext uri="{FF2B5EF4-FFF2-40B4-BE49-F238E27FC236}">
                  <a16:creationId xmlns:a16="http://schemas.microsoft.com/office/drawing/2014/main" id="{D1DACA3F-BDD7-46A1-9FFC-5C9E3DC0319B}"/>
                </a:ext>
              </a:extLst>
            </p:cNvPr>
            <p:cNvSpPr/>
            <p:nvPr userDrawn="1"/>
          </p:nvSpPr>
          <p:spPr>
            <a:xfrm>
              <a:off x="8400525"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6" name="Group 75">
            <a:extLst>
              <a:ext uri="{FF2B5EF4-FFF2-40B4-BE49-F238E27FC236}">
                <a16:creationId xmlns:a16="http://schemas.microsoft.com/office/drawing/2014/main" id="{CDBF36D1-D00D-4D0E-A137-B0C1518AA950}"/>
              </a:ext>
            </a:extLst>
          </p:cNvPr>
          <p:cNvGrpSpPr/>
          <p:nvPr userDrawn="1"/>
        </p:nvGrpSpPr>
        <p:grpSpPr>
          <a:xfrm>
            <a:off x="10834585" y="3580937"/>
            <a:ext cx="256032" cy="1431463"/>
            <a:chOff x="10834585" y="3580937"/>
            <a:chExt cx="256032" cy="1431463"/>
          </a:xfrm>
        </p:grpSpPr>
        <p:cxnSp>
          <p:nvCxnSpPr>
            <p:cNvPr id="70" name="Straight Connector 69">
              <a:extLst>
                <a:ext uri="{FF2B5EF4-FFF2-40B4-BE49-F238E27FC236}">
                  <a16:creationId xmlns:a16="http://schemas.microsoft.com/office/drawing/2014/main" id="{FA69A115-43BB-4F45-8737-8989918E4F3D}"/>
                </a:ext>
              </a:extLst>
            </p:cNvPr>
            <p:cNvCxnSpPr>
              <a:cxnSpLocks/>
            </p:cNvCxnSpPr>
            <p:nvPr userDrawn="1"/>
          </p:nvCxnSpPr>
          <p:spPr>
            <a:xfrm rot="16200000">
              <a:off x="10299661"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F08C80E3-AE2D-440D-A9D5-30C4A542F095}"/>
                </a:ext>
              </a:extLst>
            </p:cNvPr>
            <p:cNvSpPr/>
            <p:nvPr userDrawn="1"/>
          </p:nvSpPr>
          <p:spPr>
            <a:xfrm>
              <a:off x="10834585" y="4756368"/>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sp>
        <p:nvSpPr>
          <p:cNvPr id="2" name="Title 1">
            <a:extLst>
              <a:ext uri="{FF2B5EF4-FFF2-40B4-BE49-F238E27FC236}">
                <a16:creationId xmlns:a16="http://schemas.microsoft.com/office/drawing/2014/main" id="{43FA2CB5-635E-4CF6-B11D-F2C5041ADBEA}"/>
              </a:ext>
            </a:extLst>
          </p:cNvPr>
          <p:cNvSpPr>
            <a:spLocks noGrp="1"/>
          </p:cNvSpPr>
          <p:nvPr userDrawn="1">
            <p:ph type="ctrTitle"/>
          </p:nvPr>
        </p:nvSpPr>
        <p:spPr>
          <a:xfrm>
            <a:off x="1524000" y="509764"/>
            <a:ext cx="9144000" cy="685801"/>
          </a:xfrm>
        </p:spPr>
        <p:txBody>
          <a:bodyPr anchor="t" anchorCtr="0">
            <a:normAutofit/>
          </a:bodyPr>
          <a:lstStyle>
            <a:lvl1pPr algn="ctr">
              <a:defRPr sz="4400"/>
            </a:lvl1pPr>
          </a:lstStyle>
          <a:p>
            <a:r>
              <a:rPr lang="en-US" smtClean="0"/>
              <a:t>Click to edit Master title style</a:t>
            </a:r>
            <a:endParaRPr lang="ru-RU"/>
          </a:p>
        </p:txBody>
      </p:sp>
      <p:sp>
        <p:nvSpPr>
          <p:cNvPr id="3" name="Subtitle 2">
            <a:extLst>
              <a:ext uri="{FF2B5EF4-FFF2-40B4-BE49-F238E27FC236}">
                <a16:creationId xmlns:a16="http://schemas.microsoft.com/office/drawing/2014/main" id="{69C4E9CB-8B65-4E12-967D-06EAE4393B42}"/>
              </a:ext>
            </a:extLst>
          </p:cNvPr>
          <p:cNvSpPr>
            <a:spLocks noGrp="1"/>
          </p:cNvSpPr>
          <p:nvPr userDrawn="1">
            <p:ph type="subTitle" idx="1"/>
          </p:nvPr>
        </p:nvSpPr>
        <p:spPr>
          <a:xfrm>
            <a:off x="1524000" y="1240970"/>
            <a:ext cx="9144000" cy="492294"/>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a:p>
        </p:txBody>
      </p:sp>
      <p:sp>
        <p:nvSpPr>
          <p:cNvPr id="4" name="Date Placeholder 3">
            <a:extLst>
              <a:ext uri="{FF2B5EF4-FFF2-40B4-BE49-F238E27FC236}">
                <a16:creationId xmlns:a16="http://schemas.microsoft.com/office/drawing/2014/main" id="{2B3FA692-96F4-4A7F-8487-22F20A708F1C}"/>
              </a:ext>
            </a:extLst>
          </p:cNvPr>
          <p:cNvSpPr>
            <a:spLocks noGrp="1"/>
          </p:cNvSpPr>
          <p:nvPr userDrawn="1">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810747-0525-4C36-9CDA-928B1F00DAF0}" type="datetime1">
              <a:rPr kumimoji="0" lang="en-US" sz="900" b="0" i="0" u="none" strike="noStrike" kern="1200" cap="none" spc="0" normalizeH="0" baseline="0" noProof="0" smtClean="0">
                <a:ln>
                  <a:noFill/>
                </a:ln>
                <a:solidFill>
                  <a:srgbClr val="454D55"/>
                </a:solidFill>
                <a:effectLst/>
                <a:uLnTx/>
                <a:uFillTx/>
                <a:latin typeface="Tahoma"/>
                <a:ea typeface="+mn-ea"/>
                <a:cs typeface="+mn-cs"/>
              </a:rPr>
              <a:t>3/20/2019</a:t>
            </a:fld>
            <a:endParaRPr kumimoji="0" lang="ru-RU" sz="900" b="0" i="0" u="none" strike="noStrike" kern="1200" cap="none" spc="0" normalizeH="0" baseline="0" noProof="0">
              <a:ln>
                <a:noFill/>
              </a:ln>
              <a:solidFill>
                <a:srgbClr val="454D55"/>
              </a:solidFill>
              <a:effectLst/>
              <a:uLnTx/>
              <a:uFillTx/>
              <a:latin typeface="Tahoma"/>
              <a:ea typeface="+mn-ea"/>
              <a:cs typeface="+mn-cs"/>
            </a:endParaRPr>
          </a:p>
        </p:txBody>
      </p:sp>
      <p:sp>
        <p:nvSpPr>
          <p:cNvPr id="5" name="Footer Placeholder 4">
            <a:extLst>
              <a:ext uri="{FF2B5EF4-FFF2-40B4-BE49-F238E27FC236}">
                <a16:creationId xmlns:a16="http://schemas.microsoft.com/office/drawing/2014/main" id="{1792D85A-DF1E-4EFB-B064-60EF7F601D7D}"/>
              </a:ext>
            </a:extLst>
          </p:cNvPr>
          <p:cNvSpPr>
            <a:spLocks noGrp="1"/>
          </p:cNvSpPr>
          <p:nvPr userDrawn="1">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srgbClr val="8E006C"/>
              </a:solidFill>
              <a:effectLst/>
              <a:uLnTx/>
              <a:uFillTx/>
              <a:latin typeface="Tahoma"/>
              <a:ea typeface="+mn-ea"/>
              <a:cs typeface="+mn-cs"/>
            </a:endParaRPr>
          </a:p>
        </p:txBody>
      </p:sp>
      <p:sp>
        <p:nvSpPr>
          <p:cNvPr id="6" name="Slide Number Placeholder 5">
            <a:extLst>
              <a:ext uri="{FF2B5EF4-FFF2-40B4-BE49-F238E27FC236}">
                <a16:creationId xmlns:a16="http://schemas.microsoft.com/office/drawing/2014/main" id="{CAE20109-909E-4186-BEE5-888E05F28C67}"/>
              </a:ext>
            </a:extLst>
          </p:cNvPr>
          <p:cNvSpPr>
            <a:spLocks noGrp="1"/>
          </p:cNvSpPr>
          <p:nvPr userDrawn="1">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6075B66-BB0A-40EC-93F2-D831CFF2799C}" type="slidenum">
              <a:rPr kumimoji="0" lang="ru-RU" sz="900" b="0" i="0" u="none" strike="noStrike" kern="1200" cap="none" spc="0" normalizeH="0" baseline="0" noProof="0" smtClean="0">
                <a:ln>
                  <a:noFill/>
                </a:ln>
                <a:solidFill>
                  <a:srgbClr val="454D55"/>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ru-RU" sz="900" b="0" i="0" u="none" strike="noStrike" kern="1200" cap="none" spc="0" normalizeH="0" baseline="0" noProof="0">
              <a:ln>
                <a:noFill/>
              </a:ln>
              <a:solidFill>
                <a:srgbClr val="454D55"/>
              </a:solidFill>
              <a:effectLst/>
              <a:uLnTx/>
              <a:uFillTx/>
              <a:latin typeface="Times New Roman"/>
              <a:ea typeface="+mn-ea"/>
              <a:cs typeface="+mn-cs"/>
            </a:endParaRPr>
          </a:p>
        </p:txBody>
      </p:sp>
      <p:sp>
        <p:nvSpPr>
          <p:cNvPr id="8" name="Picture Placeholder 7">
            <a:extLst>
              <a:ext uri="{FF2B5EF4-FFF2-40B4-BE49-F238E27FC236}">
                <a16:creationId xmlns:a16="http://schemas.microsoft.com/office/drawing/2014/main" id="{42249841-1B5B-4DCB-8182-96027C01CEF4}"/>
              </a:ext>
            </a:extLst>
          </p:cNvPr>
          <p:cNvSpPr>
            <a:spLocks noGrp="1"/>
          </p:cNvSpPr>
          <p:nvPr userDrawn="1">
            <p:ph type="pic" sz="quarter" idx="13"/>
          </p:nvPr>
        </p:nvSpPr>
        <p:spPr>
          <a:xfrm>
            <a:off x="442913" y="633829"/>
            <a:ext cx="960120" cy="685800"/>
          </a:xfrm>
        </p:spPr>
        <p:txBody>
          <a:bodyPr anchor="ctr" anchorCtr="0">
            <a:noAutofit/>
          </a:bodyPr>
          <a:lstStyle>
            <a:lvl1pPr marL="0" indent="0" algn="ctr">
              <a:buNone/>
              <a:defRPr sz="1400"/>
            </a:lvl1pPr>
          </a:lstStyle>
          <a:p>
            <a:r>
              <a:rPr lang="en-US" smtClean="0"/>
              <a:t>Click icon to add picture</a:t>
            </a:r>
            <a:endParaRPr lang="ru-RU"/>
          </a:p>
        </p:txBody>
      </p:sp>
      <p:sp>
        <p:nvSpPr>
          <p:cNvPr id="11" name="Text Placeholder 10">
            <a:extLst>
              <a:ext uri="{FF2B5EF4-FFF2-40B4-BE49-F238E27FC236}">
                <a16:creationId xmlns:a16="http://schemas.microsoft.com/office/drawing/2014/main" id="{1005C338-76FB-4C4F-9EB1-183CFD6B9075}"/>
              </a:ext>
            </a:extLst>
          </p:cNvPr>
          <p:cNvSpPr>
            <a:spLocks noGrp="1"/>
          </p:cNvSpPr>
          <p:nvPr userDrawn="1">
            <p:ph type="body" sz="quarter" idx="14"/>
          </p:nvPr>
        </p:nvSpPr>
        <p:spPr>
          <a:xfrm>
            <a:off x="442913" y="1953305"/>
            <a:ext cx="1655064"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3" name="Text Placeholder 12">
            <a:extLst>
              <a:ext uri="{FF2B5EF4-FFF2-40B4-BE49-F238E27FC236}">
                <a16:creationId xmlns:a16="http://schemas.microsoft.com/office/drawing/2014/main" id="{49C02438-F5BE-4F73-A18D-18ABFEC5C49B}"/>
              </a:ext>
            </a:extLst>
          </p:cNvPr>
          <p:cNvSpPr>
            <a:spLocks noGrp="1"/>
          </p:cNvSpPr>
          <p:nvPr userDrawn="1">
            <p:ph type="body" sz="quarter" idx="15" hasCustomPrompt="1"/>
          </p:nvPr>
        </p:nvSpPr>
        <p:spPr>
          <a:xfrm>
            <a:off x="93832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00</a:t>
            </a:r>
            <a:endParaRPr lang="ru-RU" dirty="0"/>
          </a:p>
        </p:txBody>
      </p:sp>
      <p:sp>
        <p:nvSpPr>
          <p:cNvPr id="14" name="Text Placeholder 10">
            <a:extLst>
              <a:ext uri="{FF2B5EF4-FFF2-40B4-BE49-F238E27FC236}">
                <a16:creationId xmlns:a16="http://schemas.microsoft.com/office/drawing/2014/main" id="{6E96343E-2D2B-4C87-A7F9-DCCCCB97AF0E}"/>
              </a:ext>
            </a:extLst>
          </p:cNvPr>
          <p:cNvSpPr>
            <a:spLocks noGrp="1"/>
          </p:cNvSpPr>
          <p:nvPr userDrawn="1">
            <p:ph type="body" sz="quarter" idx="16"/>
          </p:nvPr>
        </p:nvSpPr>
        <p:spPr>
          <a:xfrm>
            <a:off x="2430495" y="1953305"/>
            <a:ext cx="2221992"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5" name="Text Placeholder 10">
            <a:extLst>
              <a:ext uri="{FF2B5EF4-FFF2-40B4-BE49-F238E27FC236}">
                <a16:creationId xmlns:a16="http://schemas.microsoft.com/office/drawing/2014/main" id="{7BB84FDB-D513-4AC9-B712-08F2B06C1329}"/>
              </a:ext>
            </a:extLst>
          </p:cNvPr>
          <p:cNvSpPr>
            <a:spLocks noGrp="1"/>
          </p:cNvSpPr>
          <p:nvPr userDrawn="1">
            <p:ph type="body" sz="quarter" idx="17"/>
          </p:nvPr>
        </p:nvSpPr>
        <p:spPr>
          <a:xfrm>
            <a:off x="4985005" y="1953305"/>
            <a:ext cx="2221992"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6" name="Text Placeholder 10">
            <a:extLst>
              <a:ext uri="{FF2B5EF4-FFF2-40B4-BE49-F238E27FC236}">
                <a16:creationId xmlns:a16="http://schemas.microsoft.com/office/drawing/2014/main" id="{FEA35609-E644-4DF0-8982-873C46185163}"/>
              </a:ext>
            </a:extLst>
          </p:cNvPr>
          <p:cNvSpPr>
            <a:spLocks noGrp="1"/>
          </p:cNvSpPr>
          <p:nvPr userDrawn="1">
            <p:ph type="body" sz="quarter" idx="18"/>
          </p:nvPr>
        </p:nvSpPr>
        <p:spPr>
          <a:xfrm>
            <a:off x="7539515" y="1953305"/>
            <a:ext cx="2221992"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7" name="Text Placeholder 10">
            <a:extLst>
              <a:ext uri="{FF2B5EF4-FFF2-40B4-BE49-F238E27FC236}">
                <a16:creationId xmlns:a16="http://schemas.microsoft.com/office/drawing/2014/main" id="{56BC7BD0-6D40-4DA2-9119-3D744AC98825}"/>
              </a:ext>
            </a:extLst>
          </p:cNvPr>
          <p:cNvSpPr>
            <a:spLocks noGrp="1"/>
          </p:cNvSpPr>
          <p:nvPr userDrawn="1">
            <p:ph type="body" sz="quarter" idx="19"/>
          </p:nvPr>
        </p:nvSpPr>
        <p:spPr>
          <a:xfrm>
            <a:off x="10094024" y="1953305"/>
            <a:ext cx="1655064" cy="1627632"/>
          </a:xfrm>
          <a:solidFill>
            <a:schemeClr val="accent2"/>
          </a:solidFill>
        </p:spPr>
        <p:txBody>
          <a:bodyPr lIns="144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9" name="Text Placeholder 12">
            <a:extLst>
              <a:ext uri="{FF2B5EF4-FFF2-40B4-BE49-F238E27FC236}">
                <a16:creationId xmlns:a16="http://schemas.microsoft.com/office/drawing/2014/main" id="{804D7697-ED6C-474A-BC1C-AC319C4D1111}"/>
              </a:ext>
            </a:extLst>
          </p:cNvPr>
          <p:cNvSpPr>
            <a:spLocks noGrp="1"/>
          </p:cNvSpPr>
          <p:nvPr userDrawn="1">
            <p:ph type="body" sz="quarter" idx="20" hasCustomPrompt="1"/>
          </p:nvPr>
        </p:nvSpPr>
        <p:spPr>
          <a:xfrm>
            <a:off x="10676389"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12</a:t>
            </a:r>
            <a:endParaRPr lang="ru-RU" dirty="0"/>
          </a:p>
        </p:txBody>
      </p:sp>
      <p:sp>
        <p:nvSpPr>
          <p:cNvPr id="20" name="Text Placeholder 12">
            <a:extLst>
              <a:ext uri="{FF2B5EF4-FFF2-40B4-BE49-F238E27FC236}">
                <a16:creationId xmlns:a16="http://schemas.microsoft.com/office/drawing/2014/main" id="{F096A408-4C73-43FA-9BB3-9715B82B3D2B}"/>
              </a:ext>
            </a:extLst>
          </p:cNvPr>
          <p:cNvSpPr>
            <a:spLocks noGrp="1"/>
          </p:cNvSpPr>
          <p:nvPr userDrawn="1">
            <p:ph type="body" sz="quarter" idx="21" hasCustomPrompt="1"/>
          </p:nvPr>
        </p:nvSpPr>
        <p:spPr>
          <a:xfrm>
            <a:off x="174982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01</a:t>
            </a:r>
            <a:endParaRPr lang="ru-RU" dirty="0"/>
          </a:p>
        </p:txBody>
      </p:sp>
      <p:sp>
        <p:nvSpPr>
          <p:cNvPr id="21" name="Text Placeholder 12">
            <a:extLst>
              <a:ext uri="{FF2B5EF4-FFF2-40B4-BE49-F238E27FC236}">
                <a16:creationId xmlns:a16="http://schemas.microsoft.com/office/drawing/2014/main" id="{C5B11A21-C8C4-419F-851D-CD63CACCAEC4}"/>
              </a:ext>
            </a:extLst>
          </p:cNvPr>
          <p:cNvSpPr>
            <a:spLocks noGrp="1"/>
          </p:cNvSpPr>
          <p:nvPr userDrawn="1">
            <p:ph type="body" sz="quarter" idx="22" hasCustomPrompt="1"/>
          </p:nvPr>
        </p:nvSpPr>
        <p:spPr>
          <a:xfrm>
            <a:off x="256133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02</a:t>
            </a:r>
            <a:endParaRPr lang="ru-RU" dirty="0"/>
          </a:p>
        </p:txBody>
      </p:sp>
      <p:sp>
        <p:nvSpPr>
          <p:cNvPr id="22" name="Text Placeholder 12">
            <a:extLst>
              <a:ext uri="{FF2B5EF4-FFF2-40B4-BE49-F238E27FC236}">
                <a16:creationId xmlns:a16="http://schemas.microsoft.com/office/drawing/2014/main" id="{C61FE761-D585-4D37-9741-3F2923A03B01}"/>
              </a:ext>
            </a:extLst>
          </p:cNvPr>
          <p:cNvSpPr>
            <a:spLocks noGrp="1"/>
          </p:cNvSpPr>
          <p:nvPr userDrawn="1">
            <p:ph type="body" sz="quarter" idx="23" hasCustomPrompt="1"/>
          </p:nvPr>
        </p:nvSpPr>
        <p:spPr>
          <a:xfrm>
            <a:off x="9864879"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11</a:t>
            </a:r>
            <a:endParaRPr lang="ru-RU" dirty="0"/>
          </a:p>
        </p:txBody>
      </p:sp>
      <p:sp>
        <p:nvSpPr>
          <p:cNvPr id="23" name="Text Placeholder 12">
            <a:extLst>
              <a:ext uri="{FF2B5EF4-FFF2-40B4-BE49-F238E27FC236}">
                <a16:creationId xmlns:a16="http://schemas.microsoft.com/office/drawing/2014/main" id="{AEF88759-07E7-421C-98C4-6C5962899D05}"/>
              </a:ext>
            </a:extLst>
          </p:cNvPr>
          <p:cNvSpPr>
            <a:spLocks noGrp="1"/>
          </p:cNvSpPr>
          <p:nvPr userDrawn="1">
            <p:ph type="body" sz="quarter" idx="24" hasCustomPrompt="1"/>
          </p:nvPr>
        </p:nvSpPr>
        <p:spPr>
          <a:xfrm>
            <a:off x="824186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09</a:t>
            </a:r>
            <a:endParaRPr lang="ru-RU" dirty="0"/>
          </a:p>
        </p:txBody>
      </p:sp>
      <p:sp>
        <p:nvSpPr>
          <p:cNvPr id="24" name="Text Placeholder 12">
            <a:extLst>
              <a:ext uri="{FF2B5EF4-FFF2-40B4-BE49-F238E27FC236}">
                <a16:creationId xmlns:a16="http://schemas.microsoft.com/office/drawing/2014/main" id="{46CC2679-5DDB-45BD-AFC4-C0E40C90A9F1}"/>
              </a:ext>
            </a:extLst>
          </p:cNvPr>
          <p:cNvSpPr>
            <a:spLocks noGrp="1"/>
          </p:cNvSpPr>
          <p:nvPr userDrawn="1">
            <p:ph type="body" sz="quarter" idx="25" hasCustomPrompt="1"/>
          </p:nvPr>
        </p:nvSpPr>
        <p:spPr>
          <a:xfrm>
            <a:off x="661885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07</a:t>
            </a:r>
            <a:endParaRPr lang="ru-RU" dirty="0"/>
          </a:p>
        </p:txBody>
      </p:sp>
      <p:sp>
        <p:nvSpPr>
          <p:cNvPr id="25" name="Text Placeholder 12">
            <a:extLst>
              <a:ext uri="{FF2B5EF4-FFF2-40B4-BE49-F238E27FC236}">
                <a16:creationId xmlns:a16="http://schemas.microsoft.com/office/drawing/2014/main" id="{02ABD78C-73AA-439C-A5BE-17644A96282B}"/>
              </a:ext>
            </a:extLst>
          </p:cNvPr>
          <p:cNvSpPr>
            <a:spLocks noGrp="1"/>
          </p:cNvSpPr>
          <p:nvPr userDrawn="1">
            <p:ph type="body" sz="quarter" idx="26" hasCustomPrompt="1"/>
          </p:nvPr>
        </p:nvSpPr>
        <p:spPr>
          <a:xfrm>
            <a:off x="580735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06</a:t>
            </a:r>
            <a:endParaRPr lang="ru-RU" dirty="0"/>
          </a:p>
        </p:txBody>
      </p:sp>
      <p:sp>
        <p:nvSpPr>
          <p:cNvPr id="26" name="Text Placeholder 12">
            <a:extLst>
              <a:ext uri="{FF2B5EF4-FFF2-40B4-BE49-F238E27FC236}">
                <a16:creationId xmlns:a16="http://schemas.microsoft.com/office/drawing/2014/main" id="{272124E2-B2DD-45A6-ABE6-459C7038FBB5}"/>
              </a:ext>
            </a:extLst>
          </p:cNvPr>
          <p:cNvSpPr>
            <a:spLocks noGrp="1"/>
          </p:cNvSpPr>
          <p:nvPr userDrawn="1">
            <p:ph type="body" sz="quarter" idx="27" hasCustomPrompt="1"/>
          </p:nvPr>
        </p:nvSpPr>
        <p:spPr>
          <a:xfrm>
            <a:off x="499584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05</a:t>
            </a:r>
            <a:endParaRPr lang="ru-RU" dirty="0"/>
          </a:p>
        </p:txBody>
      </p:sp>
      <p:sp>
        <p:nvSpPr>
          <p:cNvPr id="27" name="Text Placeholder 12">
            <a:extLst>
              <a:ext uri="{FF2B5EF4-FFF2-40B4-BE49-F238E27FC236}">
                <a16:creationId xmlns:a16="http://schemas.microsoft.com/office/drawing/2014/main" id="{37660DC0-4623-45A5-84FE-A8AB30FB91DF}"/>
              </a:ext>
            </a:extLst>
          </p:cNvPr>
          <p:cNvSpPr>
            <a:spLocks noGrp="1"/>
          </p:cNvSpPr>
          <p:nvPr userDrawn="1">
            <p:ph type="body" sz="quarter" idx="28" hasCustomPrompt="1"/>
          </p:nvPr>
        </p:nvSpPr>
        <p:spPr>
          <a:xfrm>
            <a:off x="418434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04</a:t>
            </a:r>
            <a:endParaRPr lang="ru-RU" dirty="0"/>
          </a:p>
        </p:txBody>
      </p:sp>
      <p:sp>
        <p:nvSpPr>
          <p:cNvPr id="28" name="Text Placeholder 12">
            <a:extLst>
              <a:ext uri="{FF2B5EF4-FFF2-40B4-BE49-F238E27FC236}">
                <a16:creationId xmlns:a16="http://schemas.microsoft.com/office/drawing/2014/main" id="{1324C94E-2600-4373-9B3A-E70E6F6E3EAE}"/>
              </a:ext>
            </a:extLst>
          </p:cNvPr>
          <p:cNvSpPr>
            <a:spLocks noGrp="1"/>
          </p:cNvSpPr>
          <p:nvPr userDrawn="1">
            <p:ph type="body" sz="quarter" idx="29" hasCustomPrompt="1"/>
          </p:nvPr>
        </p:nvSpPr>
        <p:spPr>
          <a:xfrm>
            <a:off x="337283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03</a:t>
            </a:r>
            <a:endParaRPr lang="ru-RU" dirty="0"/>
          </a:p>
        </p:txBody>
      </p:sp>
      <p:sp>
        <p:nvSpPr>
          <p:cNvPr id="29" name="Text Placeholder 12">
            <a:extLst>
              <a:ext uri="{FF2B5EF4-FFF2-40B4-BE49-F238E27FC236}">
                <a16:creationId xmlns:a16="http://schemas.microsoft.com/office/drawing/2014/main" id="{C1ED5B50-C717-4ECD-9434-0C486B1FA95B}"/>
              </a:ext>
            </a:extLst>
          </p:cNvPr>
          <p:cNvSpPr>
            <a:spLocks noGrp="1"/>
          </p:cNvSpPr>
          <p:nvPr userDrawn="1">
            <p:ph type="body" sz="quarter" idx="30" hasCustomPrompt="1"/>
          </p:nvPr>
        </p:nvSpPr>
        <p:spPr>
          <a:xfrm>
            <a:off x="743036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08</a:t>
            </a:r>
            <a:endParaRPr lang="ru-RU" dirty="0"/>
          </a:p>
        </p:txBody>
      </p:sp>
      <p:sp>
        <p:nvSpPr>
          <p:cNvPr id="30" name="Text Placeholder 12">
            <a:extLst>
              <a:ext uri="{FF2B5EF4-FFF2-40B4-BE49-F238E27FC236}">
                <a16:creationId xmlns:a16="http://schemas.microsoft.com/office/drawing/2014/main" id="{E91BD8A6-461F-4EAC-82F8-A744495D6BFF}"/>
              </a:ext>
            </a:extLst>
          </p:cNvPr>
          <p:cNvSpPr>
            <a:spLocks noGrp="1"/>
          </p:cNvSpPr>
          <p:nvPr userDrawn="1">
            <p:ph type="body" sz="quarter" idx="31" hasCustomPrompt="1"/>
          </p:nvPr>
        </p:nvSpPr>
        <p:spPr>
          <a:xfrm>
            <a:off x="905337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10</a:t>
            </a:r>
            <a:endParaRPr lang="ru-RU" dirty="0"/>
          </a:p>
        </p:txBody>
      </p:sp>
      <p:sp>
        <p:nvSpPr>
          <p:cNvPr id="83" name="Text Placeholder 82">
            <a:extLst>
              <a:ext uri="{FF2B5EF4-FFF2-40B4-BE49-F238E27FC236}">
                <a16:creationId xmlns:a16="http://schemas.microsoft.com/office/drawing/2014/main" id="{3070E194-AAC8-4E23-9F2B-5946DF5D2178}"/>
              </a:ext>
            </a:extLst>
          </p:cNvPr>
          <p:cNvSpPr>
            <a:spLocks noGrp="1"/>
          </p:cNvSpPr>
          <p:nvPr>
            <p:ph type="body" sz="quarter" idx="32" hasCustomPrompt="1"/>
          </p:nvPr>
        </p:nvSpPr>
        <p:spPr>
          <a:xfrm>
            <a:off x="896857"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Dec</a:t>
            </a:r>
            <a:endParaRPr lang="ru-RU" dirty="0"/>
          </a:p>
        </p:txBody>
      </p:sp>
      <p:sp>
        <p:nvSpPr>
          <p:cNvPr id="84" name="Text Placeholder 82">
            <a:extLst>
              <a:ext uri="{FF2B5EF4-FFF2-40B4-BE49-F238E27FC236}">
                <a16:creationId xmlns:a16="http://schemas.microsoft.com/office/drawing/2014/main" id="{53A9E9CF-C53C-41F0-8DEE-872DBB4377F5}"/>
              </a:ext>
            </a:extLst>
          </p:cNvPr>
          <p:cNvSpPr>
            <a:spLocks noGrp="1"/>
          </p:cNvSpPr>
          <p:nvPr>
            <p:ph type="body" sz="quarter" idx="33" hasCustomPrompt="1"/>
          </p:nvPr>
        </p:nvSpPr>
        <p:spPr>
          <a:xfrm>
            <a:off x="10630020"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Dec</a:t>
            </a:r>
            <a:endParaRPr lang="ru-RU" dirty="0"/>
          </a:p>
        </p:txBody>
      </p:sp>
      <p:sp>
        <p:nvSpPr>
          <p:cNvPr id="85" name="Text Placeholder 82">
            <a:extLst>
              <a:ext uri="{FF2B5EF4-FFF2-40B4-BE49-F238E27FC236}">
                <a16:creationId xmlns:a16="http://schemas.microsoft.com/office/drawing/2014/main" id="{72AE6501-3FB0-4A7D-9A36-B350AEC3CAED}"/>
              </a:ext>
            </a:extLst>
          </p:cNvPr>
          <p:cNvSpPr>
            <a:spLocks noGrp="1"/>
          </p:cNvSpPr>
          <p:nvPr>
            <p:ph type="body" sz="quarter" idx="34" hasCustomPrompt="1"/>
          </p:nvPr>
        </p:nvSpPr>
        <p:spPr>
          <a:xfrm>
            <a:off x="1707954"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Jan</a:t>
            </a:r>
            <a:endParaRPr lang="ru-RU" dirty="0"/>
          </a:p>
        </p:txBody>
      </p:sp>
      <p:sp>
        <p:nvSpPr>
          <p:cNvPr id="86" name="Text Placeholder 82">
            <a:extLst>
              <a:ext uri="{FF2B5EF4-FFF2-40B4-BE49-F238E27FC236}">
                <a16:creationId xmlns:a16="http://schemas.microsoft.com/office/drawing/2014/main" id="{CB3FC7F1-097D-46A1-B741-A527899C4866}"/>
              </a:ext>
            </a:extLst>
          </p:cNvPr>
          <p:cNvSpPr>
            <a:spLocks noGrp="1"/>
          </p:cNvSpPr>
          <p:nvPr>
            <p:ph type="body" sz="quarter" idx="35" hasCustomPrompt="1"/>
          </p:nvPr>
        </p:nvSpPr>
        <p:spPr>
          <a:xfrm>
            <a:off x="2519051"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Feb</a:t>
            </a:r>
            <a:endParaRPr lang="ru-RU" dirty="0"/>
          </a:p>
        </p:txBody>
      </p:sp>
      <p:sp>
        <p:nvSpPr>
          <p:cNvPr id="87" name="Text Placeholder 82">
            <a:extLst>
              <a:ext uri="{FF2B5EF4-FFF2-40B4-BE49-F238E27FC236}">
                <a16:creationId xmlns:a16="http://schemas.microsoft.com/office/drawing/2014/main" id="{FC859E34-D208-4716-9A67-734A70457550}"/>
              </a:ext>
            </a:extLst>
          </p:cNvPr>
          <p:cNvSpPr>
            <a:spLocks noGrp="1"/>
          </p:cNvSpPr>
          <p:nvPr>
            <p:ph type="body" sz="quarter" idx="36" hasCustomPrompt="1"/>
          </p:nvPr>
        </p:nvSpPr>
        <p:spPr>
          <a:xfrm>
            <a:off x="3330148"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Mar</a:t>
            </a:r>
            <a:endParaRPr lang="ru-RU" dirty="0"/>
          </a:p>
        </p:txBody>
      </p:sp>
      <p:sp>
        <p:nvSpPr>
          <p:cNvPr id="88" name="Text Placeholder 82">
            <a:extLst>
              <a:ext uri="{FF2B5EF4-FFF2-40B4-BE49-F238E27FC236}">
                <a16:creationId xmlns:a16="http://schemas.microsoft.com/office/drawing/2014/main" id="{049E8B34-6A64-4BBD-A35C-22A6CA41E353}"/>
              </a:ext>
            </a:extLst>
          </p:cNvPr>
          <p:cNvSpPr>
            <a:spLocks noGrp="1"/>
          </p:cNvSpPr>
          <p:nvPr>
            <p:ph type="body" sz="quarter" idx="37" hasCustomPrompt="1"/>
          </p:nvPr>
        </p:nvSpPr>
        <p:spPr>
          <a:xfrm>
            <a:off x="4141245"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Apr</a:t>
            </a:r>
            <a:endParaRPr lang="ru-RU" dirty="0"/>
          </a:p>
        </p:txBody>
      </p:sp>
      <p:sp>
        <p:nvSpPr>
          <p:cNvPr id="89" name="Text Placeholder 82">
            <a:extLst>
              <a:ext uri="{FF2B5EF4-FFF2-40B4-BE49-F238E27FC236}">
                <a16:creationId xmlns:a16="http://schemas.microsoft.com/office/drawing/2014/main" id="{97904633-5897-42A4-AF0F-2EA51A800CF5}"/>
              </a:ext>
            </a:extLst>
          </p:cNvPr>
          <p:cNvSpPr>
            <a:spLocks noGrp="1"/>
          </p:cNvSpPr>
          <p:nvPr>
            <p:ph type="body" sz="quarter" idx="38" hasCustomPrompt="1"/>
          </p:nvPr>
        </p:nvSpPr>
        <p:spPr>
          <a:xfrm>
            <a:off x="4952342"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May</a:t>
            </a:r>
            <a:endParaRPr lang="ru-RU" dirty="0"/>
          </a:p>
        </p:txBody>
      </p:sp>
      <p:sp>
        <p:nvSpPr>
          <p:cNvPr id="90" name="Text Placeholder 82">
            <a:extLst>
              <a:ext uri="{FF2B5EF4-FFF2-40B4-BE49-F238E27FC236}">
                <a16:creationId xmlns:a16="http://schemas.microsoft.com/office/drawing/2014/main" id="{79DD194B-FCD9-41BA-9509-A8B90C84FE97}"/>
              </a:ext>
            </a:extLst>
          </p:cNvPr>
          <p:cNvSpPr>
            <a:spLocks noGrp="1"/>
          </p:cNvSpPr>
          <p:nvPr>
            <p:ph type="body" sz="quarter" idx="39" hasCustomPrompt="1"/>
          </p:nvPr>
        </p:nvSpPr>
        <p:spPr>
          <a:xfrm>
            <a:off x="5763439"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Jun</a:t>
            </a:r>
            <a:endParaRPr lang="ru-RU" dirty="0"/>
          </a:p>
        </p:txBody>
      </p:sp>
      <p:sp>
        <p:nvSpPr>
          <p:cNvPr id="91" name="Text Placeholder 82">
            <a:extLst>
              <a:ext uri="{FF2B5EF4-FFF2-40B4-BE49-F238E27FC236}">
                <a16:creationId xmlns:a16="http://schemas.microsoft.com/office/drawing/2014/main" id="{DB6D9DFF-FF4C-4CE7-8978-80DBC6D9C1AD}"/>
              </a:ext>
            </a:extLst>
          </p:cNvPr>
          <p:cNvSpPr>
            <a:spLocks noGrp="1"/>
          </p:cNvSpPr>
          <p:nvPr>
            <p:ph type="body" sz="quarter" idx="40" hasCustomPrompt="1"/>
          </p:nvPr>
        </p:nvSpPr>
        <p:spPr>
          <a:xfrm>
            <a:off x="6574536"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Jul</a:t>
            </a:r>
            <a:endParaRPr lang="ru-RU" dirty="0"/>
          </a:p>
        </p:txBody>
      </p:sp>
      <p:sp>
        <p:nvSpPr>
          <p:cNvPr id="92" name="Text Placeholder 82">
            <a:extLst>
              <a:ext uri="{FF2B5EF4-FFF2-40B4-BE49-F238E27FC236}">
                <a16:creationId xmlns:a16="http://schemas.microsoft.com/office/drawing/2014/main" id="{1AF51762-8702-4718-B74C-51EF4D498495}"/>
              </a:ext>
            </a:extLst>
          </p:cNvPr>
          <p:cNvSpPr>
            <a:spLocks noGrp="1"/>
          </p:cNvSpPr>
          <p:nvPr>
            <p:ph type="body" sz="quarter" idx="41" hasCustomPrompt="1"/>
          </p:nvPr>
        </p:nvSpPr>
        <p:spPr>
          <a:xfrm>
            <a:off x="7385633"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Aug</a:t>
            </a:r>
            <a:endParaRPr lang="ru-RU" dirty="0"/>
          </a:p>
        </p:txBody>
      </p:sp>
      <p:sp>
        <p:nvSpPr>
          <p:cNvPr id="93" name="Text Placeholder 82">
            <a:extLst>
              <a:ext uri="{FF2B5EF4-FFF2-40B4-BE49-F238E27FC236}">
                <a16:creationId xmlns:a16="http://schemas.microsoft.com/office/drawing/2014/main" id="{B94382F6-3287-40E9-A2C6-E28B5F7F051C}"/>
              </a:ext>
            </a:extLst>
          </p:cNvPr>
          <p:cNvSpPr>
            <a:spLocks noGrp="1"/>
          </p:cNvSpPr>
          <p:nvPr>
            <p:ph type="body" sz="quarter" idx="42" hasCustomPrompt="1"/>
          </p:nvPr>
        </p:nvSpPr>
        <p:spPr>
          <a:xfrm>
            <a:off x="8196730"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Sep</a:t>
            </a:r>
            <a:endParaRPr lang="ru-RU" dirty="0"/>
          </a:p>
        </p:txBody>
      </p:sp>
      <p:sp>
        <p:nvSpPr>
          <p:cNvPr id="94" name="Text Placeholder 82">
            <a:extLst>
              <a:ext uri="{FF2B5EF4-FFF2-40B4-BE49-F238E27FC236}">
                <a16:creationId xmlns:a16="http://schemas.microsoft.com/office/drawing/2014/main" id="{138544EE-C7F5-4BEA-B814-148F88843B81}"/>
              </a:ext>
            </a:extLst>
          </p:cNvPr>
          <p:cNvSpPr>
            <a:spLocks noGrp="1"/>
          </p:cNvSpPr>
          <p:nvPr>
            <p:ph type="body" sz="quarter" idx="43" hasCustomPrompt="1"/>
          </p:nvPr>
        </p:nvSpPr>
        <p:spPr>
          <a:xfrm>
            <a:off x="9007827"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Oct</a:t>
            </a:r>
            <a:endParaRPr lang="ru-RU" dirty="0"/>
          </a:p>
        </p:txBody>
      </p:sp>
      <p:sp>
        <p:nvSpPr>
          <p:cNvPr id="95" name="Text Placeholder 82">
            <a:extLst>
              <a:ext uri="{FF2B5EF4-FFF2-40B4-BE49-F238E27FC236}">
                <a16:creationId xmlns:a16="http://schemas.microsoft.com/office/drawing/2014/main" id="{D4154B6A-8576-4E34-B9F7-848562D0FAC9}"/>
              </a:ext>
            </a:extLst>
          </p:cNvPr>
          <p:cNvSpPr>
            <a:spLocks noGrp="1"/>
          </p:cNvSpPr>
          <p:nvPr>
            <p:ph type="body" sz="quarter" idx="44" hasCustomPrompt="1"/>
          </p:nvPr>
        </p:nvSpPr>
        <p:spPr>
          <a:xfrm>
            <a:off x="9818924"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Nov</a:t>
            </a:r>
            <a:endParaRPr lang="ru-RU" dirty="0"/>
          </a:p>
        </p:txBody>
      </p:sp>
      <p:sp>
        <p:nvSpPr>
          <p:cNvPr id="96" name="Text Placeholder 82">
            <a:extLst>
              <a:ext uri="{FF2B5EF4-FFF2-40B4-BE49-F238E27FC236}">
                <a16:creationId xmlns:a16="http://schemas.microsoft.com/office/drawing/2014/main" id="{50E931AF-D6F2-4AD6-AAD8-8472B8635808}"/>
              </a:ext>
            </a:extLst>
          </p:cNvPr>
          <p:cNvSpPr>
            <a:spLocks noGrp="1"/>
          </p:cNvSpPr>
          <p:nvPr>
            <p:ph type="body" sz="quarter" idx="45" hasCustomPrompt="1"/>
          </p:nvPr>
        </p:nvSpPr>
        <p:spPr>
          <a:xfrm>
            <a:off x="896857"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Start</a:t>
            </a:r>
            <a:endParaRPr lang="ru-RU" dirty="0"/>
          </a:p>
        </p:txBody>
      </p:sp>
      <p:sp>
        <p:nvSpPr>
          <p:cNvPr id="97" name="Text Placeholder 82">
            <a:extLst>
              <a:ext uri="{FF2B5EF4-FFF2-40B4-BE49-F238E27FC236}">
                <a16:creationId xmlns:a16="http://schemas.microsoft.com/office/drawing/2014/main" id="{AAEA2E2F-AB4C-462B-B9B9-07B4AA406A4B}"/>
              </a:ext>
            </a:extLst>
          </p:cNvPr>
          <p:cNvSpPr>
            <a:spLocks noGrp="1"/>
          </p:cNvSpPr>
          <p:nvPr>
            <p:ph type="body" sz="quarter" idx="46" hasCustomPrompt="1"/>
          </p:nvPr>
        </p:nvSpPr>
        <p:spPr>
          <a:xfrm>
            <a:off x="10630020"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Q4</a:t>
            </a:r>
            <a:endParaRPr lang="ru-RU" dirty="0"/>
          </a:p>
        </p:txBody>
      </p:sp>
      <p:sp>
        <p:nvSpPr>
          <p:cNvPr id="98" name="Text Placeholder 82">
            <a:extLst>
              <a:ext uri="{FF2B5EF4-FFF2-40B4-BE49-F238E27FC236}">
                <a16:creationId xmlns:a16="http://schemas.microsoft.com/office/drawing/2014/main" id="{791F5FE7-9124-491C-AD14-8CD8442EEDBB}"/>
              </a:ext>
            </a:extLst>
          </p:cNvPr>
          <p:cNvSpPr>
            <a:spLocks noGrp="1"/>
          </p:cNvSpPr>
          <p:nvPr>
            <p:ph type="body" sz="quarter" idx="47" hasCustomPrompt="1"/>
          </p:nvPr>
        </p:nvSpPr>
        <p:spPr>
          <a:xfrm>
            <a:off x="3330148"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Q1</a:t>
            </a:r>
            <a:endParaRPr lang="ru-RU" dirty="0"/>
          </a:p>
        </p:txBody>
      </p:sp>
      <p:sp>
        <p:nvSpPr>
          <p:cNvPr id="99" name="Text Placeholder 82">
            <a:extLst>
              <a:ext uri="{FF2B5EF4-FFF2-40B4-BE49-F238E27FC236}">
                <a16:creationId xmlns:a16="http://schemas.microsoft.com/office/drawing/2014/main" id="{AF9DDE50-FB12-4681-9F64-FAEEEE893267}"/>
              </a:ext>
            </a:extLst>
          </p:cNvPr>
          <p:cNvSpPr>
            <a:spLocks noGrp="1"/>
          </p:cNvSpPr>
          <p:nvPr>
            <p:ph type="body" sz="quarter" idx="48" hasCustomPrompt="1"/>
          </p:nvPr>
        </p:nvSpPr>
        <p:spPr>
          <a:xfrm>
            <a:off x="5763439"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Q2</a:t>
            </a:r>
            <a:endParaRPr lang="ru-RU" dirty="0"/>
          </a:p>
        </p:txBody>
      </p:sp>
      <p:sp>
        <p:nvSpPr>
          <p:cNvPr id="100" name="Text Placeholder 82">
            <a:extLst>
              <a:ext uri="{FF2B5EF4-FFF2-40B4-BE49-F238E27FC236}">
                <a16:creationId xmlns:a16="http://schemas.microsoft.com/office/drawing/2014/main" id="{817AE0D5-8EF1-44A0-8F15-FBFA1111DCA0}"/>
              </a:ext>
            </a:extLst>
          </p:cNvPr>
          <p:cNvSpPr>
            <a:spLocks noGrp="1"/>
          </p:cNvSpPr>
          <p:nvPr>
            <p:ph type="body" sz="quarter" idx="49" hasCustomPrompt="1"/>
          </p:nvPr>
        </p:nvSpPr>
        <p:spPr>
          <a:xfrm>
            <a:off x="8196730"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Q3</a:t>
            </a:r>
            <a:endParaRPr lang="ru-RU" dirty="0"/>
          </a:p>
        </p:txBody>
      </p:sp>
      <p:sp>
        <p:nvSpPr>
          <p:cNvPr id="101" name="Text Placeholder 82">
            <a:extLst>
              <a:ext uri="{FF2B5EF4-FFF2-40B4-BE49-F238E27FC236}">
                <a16:creationId xmlns:a16="http://schemas.microsoft.com/office/drawing/2014/main" id="{6664E19C-3384-49DD-BD5F-2E39375D444C}"/>
              </a:ext>
            </a:extLst>
          </p:cNvPr>
          <p:cNvSpPr>
            <a:spLocks noGrp="1"/>
          </p:cNvSpPr>
          <p:nvPr>
            <p:ph type="body" sz="quarter" idx="50" hasCustomPrompt="1"/>
          </p:nvPr>
        </p:nvSpPr>
        <p:spPr>
          <a:xfrm>
            <a:off x="10806794" y="473961"/>
            <a:ext cx="958856" cy="551102"/>
          </a:xfrm>
        </p:spPr>
        <p:txBody>
          <a:bodyPr lIns="0" tIns="0" rIns="0" bIns="0" anchor="ctr" anchorCtr="0">
            <a:noAutofit/>
          </a:bodyPr>
          <a:lstStyle>
            <a:lvl1pPr marL="0" indent="0" algn="r">
              <a:buNone/>
              <a:defRPr sz="2800">
                <a:solidFill>
                  <a:schemeClr val="tx1"/>
                </a:solidFill>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20XX</a:t>
            </a:r>
            <a:endParaRPr lang="ru-RU" dirty="0"/>
          </a:p>
        </p:txBody>
      </p:sp>
    </p:spTree>
    <p:extLst>
      <p:ext uri="{BB962C8B-B14F-4D97-AF65-F5344CB8AC3E}">
        <p14:creationId xmlns:p14="http://schemas.microsoft.com/office/powerpoint/2010/main" val="1388428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CD7F9-BC30-4FD0-BFE8-E3CC6EC75473}"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975715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CD7F9-BC30-4FD0-BFE8-E3CC6EC75473}"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18809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002C3F-E459-46BD-A158-38FFA6C91243}" type="datetime1">
              <a:rPr lang="en-US" smtClean="0"/>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55317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0E543C-4632-400C-AECA-6051AE2D8F76}" type="datetime1">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235798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0CDA67-4E02-46A4-AE98-93B67862F050}" type="datetime1">
              <a:rPr lang="en-US" smtClean="0"/>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840495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E2D7D-9ABE-4F71-97F7-0279ACEBEE08}" type="datetime1">
              <a:rPr lang="en-US" smtClean="0"/>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4370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C3AB45-5928-4322-AE6C-54EA9E9BA987}" type="datetime1">
              <a:rPr lang="en-US" smtClean="0"/>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178313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B75EEB-F379-4AB8-904F-557D4A01AB36}" type="datetime1">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2432520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F8F1F8E-AD40-4489-8E81-AFD73EFFA20F}" type="datetime1">
              <a:rPr lang="en-US" smtClean="0"/>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259693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73081-9C45-4C21-AEC0-8A2FFD6877C8}" type="datetime1">
              <a:rPr lang="en-US" smtClean="0"/>
              <a:t>3/20/2019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650A9D-1782-4CD6-B9A4-2F82B4B6D996}" type="slidenum">
              <a:rPr lang="en-US" smtClean="0"/>
              <a:t>‹#›</a:t>
            </a:fld>
            <a:endParaRPr lang="en-US"/>
          </a:p>
        </p:txBody>
      </p:sp>
    </p:spTree>
    <p:extLst>
      <p:ext uri="{BB962C8B-B14F-4D97-AF65-F5344CB8AC3E}">
        <p14:creationId xmlns:p14="http://schemas.microsoft.com/office/powerpoint/2010/main" val="2152418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blackGray">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C03A4CD-FE79-4028-9257-B333F18B4B65}"/>
              </a:ext>
            </a:extLst>
          </p:cNvPr>
          <p:cNvSpPr/>
          <p:nvPr userDrawn="1"/>
        </p:nvSpPr>
        <p:spPr>
          <a:xfrm>
            <a:off x="0" y="5907024"/>
            <a:ext cx="12192000" cy="9509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sp>
        <p:nvSpPr>
          <p:cNvPr id="7" name="Rectangle 6">
            <a:extLst>
              <a:ext uri="{FF2B5EF4-FFF2-40B4-BE49-F238E27FC236}">
                <a16:creationId xmlns:a16="http://schemas.microsoft.com/office/drawing/2014/main" id="{F08F9F4D-7DD9-4077-8153-670942A97BEE}"/>
              </a:ext>
            </a:extLst>
          </p:cNvPr>
          <p:cNvSpPr/>
          <p:nvPr userDrawn="1"/>
        </p:nvSpPr>
        <p:spPr>
          <a:xfrm>
            <a:off x="0" y="-12319"/>
            <a:ext cx="12192000" cy="1837944"/>
          </a:xfrm>
          <a:prstGeom prst="rect">
            <a:avLst/>
          </a:prstGeom>
          <a:gradFill>
            <a:gsLst>
              <a:gs pos="100000">
                <a:srgbClr val="FFFFFF"/>
              </a:gs>
              <a:gs pos="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sp>
        <p:nvSpPr>
          <p:cNvPr id="2" name="Title Placeholder 1">
            <a:extLst>
              <a:ext uri="{FF2B5EF4-FFF2-40B4-BE49-F238E27FC236}">
                <a16:creationId xmlns:a16="http://schemas.microsoft.com/office/drawing/2014/main" id="{C1E135A5-20A6-4840-A3B8-344FE1147C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a:extLst>
              <a:ext uri="{FF2B5EF4-FFF2-40B4-BE49-F238E27FC236}">
                <a16:creationId xmlns:a16="http://schemas.microsoft.com/office/drawing/2014/main" id="{6F0C2256-058A-44EB-B01D-495EA67AEB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id="{89A45EF5-9865-4519-96D5-D0879EED8411}"/>
              </a:ext>
            </a:extLst>
          </p:cNvPr>
          <p:cNvSpPr>
            <a:spLocks noGrp="1"/>
          </p:cNvSpPr>
          <p:nvPr>
            <p:ph type="dt" sz="half" idx="2"/>
          </p:nvPr>
        </p:nvSpPr>
        <p:spPr>
          <a:xfrm>
            <a:off x="9107828" y="6199950"/>
            <a:ext cx="2743200" cy="365125"/>
          </a:xfrm>
          <a:prstGeom prst="rect">
            <a:avLst/>
          </a:prstGeom>
        </p:spPr>
        <p:txBody>
          <a:bodyPr vert="horz" lIns="91440" tIns="45720" rIns="91440" bIns="45720" rtlCol="0" anchor="ctr"/>
          <a:lstStyle>
            <a:lvl1pPr algn="r">
              <a:defRPr sz="900">
                <a:solidFill>
                  <a:schemeClr val="tx2"/>
                </a:solidFill>
                <a:latin typeface="+mj-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2A5BD57-B1BC-425C-950A-9EDB7142299B}" type="datetime1">
              <a:rPr kumimoji="0" lang="en-US" sz="900" b="0" i="0" u="none" strike="noStrike" kern="1200" cap="none" spc="0" normalizeH="0" baseline="0" noProof="0" smtClean="0">
                <a:ln>
                  <a:noFill/>
                </a:ln>
                <a:solidFill>
                  <a:srgbClr val="454D55"/>
                </a:solidFill>
                <a:effectLst/>
                <a:uLnTx/>
                <a:uFillTx/>
                <a:latin typeface="Tahoma"/>
                <a:ea typeface="+mn-ea"/>
                <a:cs typeface="+mn-cs"/>
              </a:rPr>
              <a:t>3/20/2019</a:t>
            </a:fld>
            <a:endParaRPr kumimoji="0" lang="ru-RU" sz="900" b="0" i="0" u="none" strike="noStrike" kern="1200" cap="none" spc="0" normalizeH="0" baseline="0" noProof="0" dirty="0">
              <a:ln>
                <a:noFill/>
              </a:ln>
              <a:solidFill>
                <a:srgbClr val="454D55"/>
              </a:solidFill>
              <a:effectLst/>
              <a:uLnTx/>
              <a:uFillTx/>
              <a:latin typeface="Tahoma"/>
              <a:ea typeface="+mn-ea"/>
              <a:cs typeface="+mn-cs"/>
            </a:endParaRPr>
          </a:p>
        </p:txBody>
      </p:sp>
      <p:sp>
        <p:nvSpPr>
          <p:cNvPr id="5" name="Footer Placeholder 4">
            <a:extLst>
              <a:ext uri="{FF2B5EF4-FFF2-40B4-BE49-F238E27FC236}">
                <a16:creationId xmlns:a16="http://schemas.microsoft.com/office/drawing/2014/main" id="{660F0846-9F3F-48DA-AAD0-37D525DD9AD7}"/>
              </a:ext>
            </a:extLst>
          </p:cNvPr>
          <p:cNvSpPr>
            <a:spLocks noGrp="1"/>
          </p:cNvSpPr>
          <p:nvPr>
            <p:ph type="ftr" sz="quarter" idx="3"/>
          </p:nvPr>
        </p:nvSpPr>
        <p:spPr>
          <a:xfrm>
            <a:off x="4038600" y="6199950"/>
            <a:ext cx="4114800" cy="365125"/>
          </a:xfrm>
          <a:prstGeom prst="rect">
            <a:avLst/>
          </a:prstGeom>
        </p:spPr>
        <p:txBody>
          <a:bodyPr vert="horz" lIns="91440" tIns="45720" rIns="91440" bIns="45720" rtlCol="0" anchor="ctr"/>
          <a:lstStyle>
            <a:lvl1pPr algn="ctr">
              <a:defRPr sz="900">
                <a:solidFill>
                  <a:schemeClr val="tx1"/>
                </a:solidFill>
                <a:latin typeface="+mj-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dirty="0">
              <a:ln>
                <a:noFill/>
              </a:ln>
              <a:solidFill>
                <a:srgbClr val="8E006C"/>
              </a:solidFill>
              <a:effectLst/>
              <a:uLnTx/>
              <a:uFillTx/>
              <a:latin typeface="Tahoma"/>
              <a:ea typeface="+mn-ea"/>
              <a:cs typeface="+mn-cs"/>
            </a:endParaRPr>
          </a:p>
        </p:txBody>
      </p:sp>
      <p:sp>
        <p:nvSpPr>
          <p:cNvPr id="6" name="Slide Number Placeholder 5">
            <a:extLst>
              <a:ext uri="{FF2B5EF4-FFF2-40B4-BE49-F238E27FC236}">
                <a16:creationId xmlns:a16="http://schemas.microsoft.com/office/drawing/2014/main" id="{DAD316A1-0B18-4964-AEE0-02122B951967}"/>
              </a:ext>
            </a:extLst>
          </p:cNvPr>
          <p:cNvSpPr>
            <a:spLocks noGrp="1"/>
          </p:cNvSpPr>
          <p:nvPr>
            <p:ph type="sldNum" sz="quarter" idx="4"/>
          </p:nvPr>
        </p:nvSpPr>
        <p:spPr>
          <a:xfrm>
            <a:off x="284182" y="6199950"/>
            <a:ext cx="429638" cy="365125"/>
          </a:xfrm>
          <a:prstGeom prst="rect">
            <a:avLst/>
          </a:prstGeom>
        </p:spPr>
        <p:txBody>
          <a:bodyPr vert="horz" lIns="91440" tIns="45720" rIns="91440" bIns="45720" rtlCol="0" anchor="ctr"/>
          <a:lstStyle>
            <a:lvl1pPr algn="ctr">
              <a:defRPr sz="9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06075B66-BB0A-40EC-93F2-D831CFF2799C}" type="slidenum">
              <a:rPr kumimoji="0" lang="ru-RU" sz="900" b="0" i="0" u="none" strike="noStrike" kern="1200" cap="none" spc="0" normalizeH="0" baseline="0" noProof="0" smtClean="0">
                <a:ln>
                  <a:noFill/>
                </a:ln>
                <a:solidFill>
                  <a:srgbClr val="454D55"/>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ru-RU" sz="900" b="0" i="0" u="none" strike="noStrike" kern="1200" cap="none" spc="0" normalizeH="0" baseline="0" noProof="0">
              <a:ln>
                <a:noFill/>
              </a:ln>
              <a:solidFill>
                <a:srgbClr val="454D55"/>
              </a:solidFill>
              <a:effectLst/>
              <a:uLnTx/>
              <a:uFillTx/>
              <a:latin typeface="Times New Roman"/>
              <a:ea typeface="+mn-ea"/>
              <a:cs typeface="+mn-cs"/>
            </a:endParaRPr>
          </a:p>
        </p:txBody>
      </p:sp>
    </p:spTree>
    <p:extLst>
      <p:ext uri="{BB962C8B-B14F-4D97-AF65-F5344CB8AC3E}">
        <p14:creationId xmlns:p14="http://schemas.microsoft.com/office/powerpoint/2010/main" val="1715358351"/>
      </p:ext>
    </p:extLst>
  </p:cSld>
  <p:clrMap bg1="lt1" tx1="dk1" bg2="lt2" tx2="dk2" accent1="accent1" accent2="accent2" accent3="accent3" accent4="accent4" accent5="accent5" accent6="accent6" hlink="hlink" folHlink="folHlink"/>
  <p:sldLayoutIdLst>
    <p:sldLayoutId id="2147483662" r:id="rId1"/>
    <p:sldLayoutId id="2147483665" r:id="rId2"/>
  </p:sldLayoutIdLst>
  <p:hf hdr="0" ft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78">
          <p15:clr>
            <a:srgbClr val="F26B43"/>
          </p15:clr>
        </p15:guide>
        <p15:guide id="2" pos="279">
          <p15:clr>
            <a:srgbClr val="F26B43"/>
          </p15:clr>
        </p15:guide>
        <p15:guide id="3" pos="7401">
          <p15:clr>
            <a:srgbClr val="F26B43"/>
          </p15:clr>
        </p15:guide>
        <p15:guide id="4" orient="horz" pos="404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michelle.weber@lbo.leg.mn"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smtClean="0"/>
          </a:p>
          <a:p>
            <a:r>
              <a:rPr lang="en-US" dirty="0" smtClean="0"/>
              <a:t>LBO Oversight Commission</a:t>
            </a:r>
          </a:p>
          <a:p>
            <a:r>
              <a:rPr lang="en-US" dirty="0" smtClean="0"/>
              <a:t>March 19, 2019</a:t>
            </a:r>
            <a:endParaRPr lang="en-US" dirty="0"/>
          </a:p>
        </p:txBody>
      </p:sp>
      <p:sp>
        <p:nvSpPr>
          <p:cNvPr id="2" name="Title 1"/>
          <p:cNvSpPr>
            <a:spLocks noGrp="1"/>
          </p:cNvSpPr>
          <p:nvPr>
            <p:ph type="ctrTitle"/>
          </p:nvPr>
        </p:nvSpPr>
        <p:spPr/>
        <p:txBody>
          <a:bodyPr>
            <a:normAutofit fontScale="90000"/>
          </a:bodyPr>
          <a:lstStyle/>
          <a:p>
            <a:r>
              <a:rPr lang="en-US" dirty="0" smtClean="0"/>
              <a:t>Legislative Budget Office (LBO)</a:t>
            </a:r>
            <a:br>
              <a:rPr lang="en-US" dirty="0" smtClean="0"/>
            </a:br>
            <a:r>
              <a:rPr lang="en-US" dirty="0" smtClean="0"/>
              <a:t>Update</a:t>
            </a:r>
            <a:endParaRPr lang="en-US" dirty="0"/>
          </a:p>
        </p:txBody>
      </p:sp>
      <p:pic>
        <p:nvPicPr>
          <p:cNvPr id="4" name="Picture 3" title="Minnesota state Seal"/>
          <p:cNvPicPr>
            <a:picLocks noChangeAspect="1"/>
          </p:cNvPicPr>
          <p:nvPr/>
        </p:nvPicPr>
        <p:blipFill>
          <a:blip r:embed="rId3"/>
          <a:stretch>
            <a:fillRect/>
          </a:stretch>
        </p:blipFill>
        <p:spPr>
          <a:xfrm>
            <a:off x="1347698" y="1030288"/>
            <a:ext cx="1036410" cy="963251"/>
          </a:xfrm>
          <a:prstGeom prst="rect">
            <a:avLst/>
          </a:prstGeom>
        </p:spPr>
      </p:pic>
    </p:spTree>
    <p:extLst>
      <p:ext uri="{BB962C8B-B14F-4D97-AF65-F5344CB8AC3E}">
        <p14:creationId xmlns:p14="http://schemas.microsoft.com/office/powerpoint/2010/main" val="426803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Staffing </a:t>
            </a:r>
            <a:endParaRPr lang="en-US" dirty="0"/>
          </a:p>
        </p:txBody>
      </p:sp>
      <p:sp>
        <p:nvSpPr>
          <p:cNvPr id="3" name="Content Placeholder 2"/>
          <p:cNvSpPr>
            <a:spLocks noGrp="1"/>
          </p:cNvSpPr>
          <p:nvPr>
            <p:ph idx="1"/>
          </p:nvPr>
        </p:nvSpPr>
        <p:spPr/>
        <p:txBody>
          <a:bodyPr>
            <a:normAutofit/>
          </a:bodyPr>
          <a:lstStyle/>
          <a:p>
            <a:r>
              <a:rPr lang="en-US" dirty="0" smtClean="0"/>
              <a:t>Coordinator began on January 16, 2019</a:t>
            </a:r>
          </a:p>
          <a:p>
            <a:r>
              <a:rPr lang="en-US" dirty="0" smtClean="0"/>
              <a:t>Analyst I and II positions</a:t>
            </a:r>
          </a:p>
          <a:p>
            <a:pPr lvl="1"/>
            <a:r>
              <a:rPr lang="en-US" dirty="0" smtClean="0"/>
              <a:t>66 applicants</a:t>
            </a:r>
          </a:p>
          <a:p>
            <a:pPr lvl="1"/>
            <a:r>
              <a:rPr lang="en-US" dirty="0" smtClean="0"/>
              <a:t>21 selected for first round interviews</a:t>
            </a:r>
          </a:p>
          <a:p>
            <a:pPr lvl="1"/>
            <a:r>
              <a:rPr lang="en-US" dirty="0" smtClean="0"/>
              <a:t>12 invited to second round interviews</a:t>
            </a:r>
          </a:p>
          <a:p>
            <a:pPr lvl="2"/>
            <a:r>
              <a:rPr lang="en-US" dirty="0" smtClean="0"/>
              <a:t>1 candidate withdrew</a:t>
            </a:r>
          </a:p>
          <a:p>
            <a:pPr lvl="2"/>
            <a:r>
              <a:rPr lang="en-US" dirty="0" smtClean="0"/>
              <a:t>7 offers extended, 2 candidates declined</a:t>
            </a:r>
          </a:p>
          <a:p>
            <a:pPr lvl="1"/>
            <a:endParaRPr lang="en-US" dirty="0"/>
          </a:p>
          <a:p>
            <a:r>
              <a:rPr lang="en-US" dirty="0" smtClean="0"/>
              <a:t>Start dates: </a:t>
            </a:r>
            <a:r>
              <a:rPr lang="en-US" smtClean="0"/>
              <a:t>March 18-April 1, </a:t>
            </a:r>
            <a:r>
              <a:rPr lang="en-US" dirty="0" smtClean="0"/>
              <a:t>2019</a:t>
            </a:r>
          </a:p>
          <a:p>
            <a:endParaRPr lang="en-US" dirty="0"/>
          </a:p>
        </p:txBody>
      </p:sp>
      <p:sp>
        <p:nvSpPr>
          <p:cNvPr id="4" name="Slide Number Placeholder 3"/>
          <p:cNvSpPr>
            <a:spLocks noGrp="1"/>
          </p:cNvSpPr>
          <p:nvPr>
            <p:ph type="sldNum" sz="quarter" idx="12"/>
          </p:nvPr>
        </p:nvSpPr>
        <p:spPr/>
        <p:txBody>
          <a:bodyPr/>
          <a:lstStyle/>
          <a:p>
            <a:fld id="{A5650A9D-1782-4CD6-B9A4-2F82B4B6D996}" type="slidenum">
              <a:rPr lang="en-US" smtClean="0"/>
              <a:t>2</a:t>
            </a:fld>
            <a:endParaRPr lang="en-US"/>
          </a:p>
        </p:txBody>
      </p:sp>
    </p:spTree>
    <p:extLst>
      <p:ext uri="{BB962C8B-B14F-4D97-AF65-F5344CB8AC3E}">
        <p14:creationId xmlns:p14="http://schemas.microsoft.com/office/powerpoint/2010/main" val="2925825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LBO Staff Training Plan</a:t>
            </a:r>
            <a:endParaRPr lang="en-US" dirty="0"/>
          </a:p>
        </p:txBody>
      </p:sp>
      <p:sp>
        <p:nvSpPr>
          <p:cNvPr id="3" name="Content Placeholder 2"/>
          <p:cNvSpPr>
            <a:spLocks noGrp="1"/>
          </p:cNvSpPr>
          <p:nvPr>
            <p:ph idx="1"/>
          </p:nvPr>
        </p:nvSpPr>
        <p:spPr/>
        <p:txBody>
          <a:bodyPr>
            <a:normAutofit fontScale="92500"/>
          </a:bodyPr>
          <a:lstStyle/>
          <a:p>
            <a:r>
              <a:rPr lang="en-US" dirty="0" smtClean="0">
                <a:solidFill>
                  <a:schemeClr val="accent1">
                    <a:lumMod val="75000"/>
                  </a:schemeClr>
                </a:solidFill>
              </a:rPr>
              <a:t>Objective: </a:t>
            </a:r>
            <a:r>
              <a:rPr lang="en-US" dirty="0" smtClean="0"/>
              <a:t>To develop sufficient expertise within the LBO to successfully assume fiscal note oversight responsibilities on September 1, 2019</a:t>
            </a:r>
          </a:p>
          <a:p>
            <a:r>
              <a:rPr lang="en-US" dirty="0" smtClean="0"/>
              <a:t>Collaboration with MMB, House, Senate and agencies  </a:t>
            </a:r>
          </a:p>
          <a:p>
            <a:r>
              <a:rPr lang="en-US" dirty="0" smtClean="0"/>
              <a:t>Includes :</a:t>
            </a:r>
          </a:p>
          <a:p>
            <a:pPr lvl="1"/>
            <a:r>
              <a:rPr lang="en-US" dirty="0" smtClean="0"/>
              <a:t>LBO Director provided training (process, current policies, goals for the LBO)</a:t>
            </a:r>
          </a:p>
          <a:p>
            <a:pPr lvl="1"/>
            <a:r>
              <a:rPr lang="en-US" dirty="0" smtClean="0"/>
              <a:t>Independent review (bills, fiscal notes, committee meetings and agency budgets)</a:t>
            </a:r>
          </a:p>
          <a:p>
            <a:pPr lvl="1"/>
            <a:r>
              <a:rPr lang="en-US" dirty="0" smtClean="0"/>
              <a:t>Systems (Fiscal Note Tracking System, Budget Planning and Analysis System, etc.) </a:t>
            </a:r>
          </a:p>
          <a:p>
            <a:pPr lvl="1"/>
            <a:r>
              <a:rPr lang="en-US" dirty="0" smtClean="0"/>
              <a:t>Ongoing interaction and collaboration with MMB executive budget offices, House fiscal analysts and Senate fiscal analysts</a:t>
            </a:r>
          </a:p>
          <a:p>
            <a:pPr lvl="1"/>
            <a:r>
              <a:rPr lang="en-US" dirty="0" smtClean="0"/>
              <a:t>Focused subject area expertise (case studies, connecting with agencies, consolidated notes, etc.)</a:t>
            </a:r>
          </a:p>
          <a:p>
            <a:endParaRPr lang="en-US" dirty="0" smtClean="0"/>
          </a:p>
        </p:txBody>
      </p:sp>
      <p:sp>
        <p:nvSpPr>
          <p:cNvPr id="4" name="Slide Number Placeholder 3"/>
          <p:cNvSpPr>
            <a:spLocks noGrp="1"/>
          </p:cNvSpPr>
          <p:nvPr>
            <p:ph type="sldNum" sz="quarter" idx="12"/>
          </p:nvPr>
        </p:nvSpPr>
        <p:spPr/>
        <p:txBody>
          <a:bodyPr/>
          <a:lstStyle/>
          <a:p>
            <a:fld id="{A5650A9D-1782-4CD6-B9A4-2F82B4B6D996}" type="slidenum">
              <a:rPr lang="en-US" smtClean="0"/>
              <a:t>3</a:t>
            </a:fld>
            <a:endParaRPr lang="en-US"/>
          </a:p>
        </p:txBody>
      </p:sp>
    </p:spTree>
    <p:extLst>
      <p:ext uri="{BB962C8B-B14F-4D97-AF65-F5344CB8AC3E}">
        <p14:creationId xmlns:p14="http://schemas.microsoft.com/office/powerpoint/2010/main" val="422262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Mitigation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1.  HF123/SF1968 proposal to repeal LBO</a:t>
            </a:r>
          </a:p>
          <a:p>
            <a:pPr marL="0" indent="0">
              <a:buNone/>
            </a:pPr>
            <a:r>
              <a:rPr lang="en-US" sz="2300" i="1" dirty="0" smtClean="0"/>
              <a:t>	</a:t>
            </a:r>
            <a:r>
              <a:rPr lang="en-US" sz="1800" i="1" dirty="0" smtClean="0"/>
              <a:t>Mitigation strategies:</a:t>
            </a:r>
          </a:p>
          <a:p>
            <a:pPr marL="1371600" lvl="2" indent="-457200">
              <a:buFont typeface="+mj-lt"/>
              <a:buAutoNum type="alphaLcParenR"/>
            </a:pPr>
            <a:r>
              <a:rPr lang="en-US" sz="1800" dirty="0" smtClean="0"/>
              <a:t>Focus on preparing for current law</a:t>
            </a:r>
          </a:p>
          <a:p>
            <a:pPr marL="1371600" lvl="2" indent="-457200">
              <a:buFont typeface="+mj-lt"/>
              <a:buAutoNum type="alphaLcParenR"/>
            </a:pPr>
            <a:r>
              <a:rPr lang="en-US" sz="1800" dirty="0" smtClean="0"/>
              <a:t>Short-term vs. long-term space plans and FNTS changes</a:t>
            </a:r>
          </a:p>
          <a:p>
            <a:pPr marL="1371600" lvl="2" indent="-457200">
              <a:buFont typeface="+mj-lt"/>
              <a:buAutoNum type="alphaLcParenR"/>
            </a:pPr>
            <a:r>
              <a:rPr lang="en-US" sz="1800" dirty="0" smtClean="0"/>
              <a:t>Leverage uniform standards and procedures to implement improvements</a:t>
            </a:r>
          </a:p>
          <a:p>
            <a:pPr marL="0" indent="0">
              <a:buNone/>
            </a:pPr>
            <a:r>
              <a:rPr lang="en-US" dirty="0" smtClean="0"/>
              <a:t>2. Limited time to develop subject area expertise </a:t>
            </a:r>
          </a:p>
          <a:p>
            <a:pPr marL="457200" lvl="1" indent="0">
              <a:buNone/>
            </a:pPr>
            <a:r>
              <a:rPr lang="en-US" i="1" dirty="0" smtClean="0"/>
              <a:t>	</a:t>
            </a:r>
            <a:r>
              <a:rPr lang="en-US" sz="1800" i="1" dirty="0" smtClean="0"/>
              <a:t>Mitigation strategies:</a:t>
            </a:r>
          </a:p>
          <a:p>
            <a:pPr marL="1371600" lvl="2" indent="-457200">
              <a:buFont typeface="+mj-lt"/>
              <a:buAutoNum type="alphaLcParenR"/>
            </a:pPr>
            <a:r>
              <a:rPr lang="en-US" sz="1800" dirty="0" smtClean="0"/>
              <a:t>LBO analysts will conduct detailed review of existing resources </a:t>
            </a:r>
          </a:p>
          <a:p>
            <a:pPr marL="1371600" lvl="2" indent="-457200">
              <a:buFont typeface="+mj-lt"/>
              <a:buAutoNum type="alphaLcParenR"/>
            </a:pPr>
            <a:r>
              <a:rPr lang="en-US" sz="1800" dirty="0" smtClean="0"/>
              <a:t>Collaborative approach that includes LBO analysts, MMB EBOs and House and Senate fiscal analysts</a:t>
            </a:r>
          </a:p>
          <a:p>
            <a:pPr marL="1371600" lvl="2" indent="-457200">
              <a:buFont typeface="+mj-lt"/>
              <a:buAutoNum type="alphaLcParenR"/>
            </a:pPr>
            <a:r>
              <a:rPr lang="en-US" sz="1800" dirty="0" smtClean="0"/>
              <a:t>Request to agencies, EBOs and fiscal analysts identify expertise-building activities </a:t>
            </a:r>
            <a:endParaRPr lang="en-US" dirty="0" smtClean="0"/>
          </a:p>
          <a:p>
            <a:pPr marL="0" indent="0">
              <a:buNone/>
            </a:pPr>
            <a:r>
              <a:rPr lang="en-US" dirty="0" smtClean="0"/>
              <a:t>3. Ability to manage fiscal notes (quantity and succession planning) </a:t>
            </a:r>
          </a:p>
          <a:p>
            <a:pPr marL="0" lvl="1" indent="0">
              <a:spcBef>
                <a:spcPts val="1000"/>
              </a:spcBef>
              <a:buNone/>
            </a:pPr>
            <a:r>
              <a:rPr lang="en-US" sz="1800" i="1" dirty="0" smtClean="0"/>
              <a:t>	Mitigation </a:t>
            </a:r>
            <a:r>
              <a:rPr lang="en-US" sz="1800" i="1" dirty="0"/>
              <a:t>strategies</a:t>
            </a:r>
            <a:r>
              <a:rPr lang="en-US" sz="1800" i="1" dirty="0" smtClean="0"/>
              <a:t>:</a:t>
            </a:r>
          </a:p>
          <a:p>
            <a:pPr marL="1257300" lvl="3" indent="-342900">
              <a:spcBef>
                <a:spcPts val="1000"/>
              </a:spcBef>
              <a:buAutoNum type="alphaLcParenR"/>
            </a:pPr>
            <a:r>
              <a:rPr lang="en-US" sz="1900" dirty="0" smtClean="0"/>
              <a:t>Funding request</a:t>
            </a:r>
          </a:p>
          <a:p>
            <a:pPr marL="1257300" lvl="3" indent="-342900">
              <a:spcBef>
                <a:spcPts val="1000"/>
              </a:spcBef>
              <a:buAutoNum type="alphaLcParenR"/>
            </a:pPr>
            <a:r>
              <a:rPr lang="en-US" sz="1900" dirty="0" smtClean="0"/>
              <a:t>Develop alternative standards and procedures for consideration </a:t>
            </a:r>
            <a:endParaRPr lang="en-US" sz="1900" dirty="0"/>
          </a:p>
          <a:p>
            <a:pPr marL="0" indent="0">
              <a:buNone/>
            </a:pPr>
            <a:endParaRPr lang="en-US" dirty="0" smtClean="0"/>
          </a:p>
          <a:p>
            <a:pPr marL="0" indent="0">
              <a:buNone/>
            </a:pPr>
            <a:endParaRPr lang="en-US" dirty="0">
              <a:solidFill>
                <a:srgbClr val="0070C0"/>
              </a:solidFill>
            </a:endParaRPr>
          </a:p>
          <a:p>
            <a:pPr marL="0" indent="0">
              <a:buNone/>
            </a:pPr>
            <a:endParaRPr lang="en-US" dirty="0" smtClean="0"/>
          </a:p>
        </p:txBody>
      </p:sp>
      <p:sp>
        <p:nvSpPr>
          <p:cNvPr id="4" name="Slide Number Placeholder 3"/>
          <p:cNvSpPr>
            <a:spLocks noGrp="1"/>
          </p:cNvSpPr>
          <p:nvPr>
            <p:ph type="sldNum" sz="quarter" idx="12"/>
          </p:nvPr>
        </p:nvSpPr>
        <p:spPr/>
        <p:txBody>
          <a:bodyPr/>
          <a:lstStyle/>
          <a:p>
            <a:fld id="{A5650A9D-1782-4CD6-B9A4-2F82B4B6D996}" type="slidenum">
              <a:rPr lang="en-US" smtClean="0"/>
              <a:t>4</a:t>
            </a:fld>
            <a:endParaRPr lang="en-US"/>
          </a:p>
        </p:txBody>
      </p:sp>
    </p:spTree>
    <p:extLst>
      <p:ext uri="{BB962C8B-B14F-4D97-AF65-F5344CB8AC3E}">
        <p14:creationId xmlns:p14="http://schemas.microsoft.com/office/powerpoint/2010/main" val="238476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 Averages: # of fiscal notes per analyst</a:t>
            </a:r>
            <a:endParaRPr lang="en-US" dirty="0"/>
          </a:p>
        </p:txBody>
      </p:sp>
      <p:graphicFrame>
        <p:nvGraphicFramePr>
          <p:cNvPr id="7" name="Content Placeholder 6" descr="A bar chart comparison of MMB and LBO Analyst over a four year period. " title="Historic Averages Number of Fiscal Notes per Analyst"/>
          <p:cNvGraphicFramePr>
            <a:graphicFrameLocks noGrp="1"/>
          </p:cNvGraphicFramePr>
          <p:nvPr>
            <p:ph idx="1"/>
            <p:extLst>
              <p:ext uri="{D42A27DB-BD31-4B8C-83A1-F6EECF244321}">
                <p14:modId xmlns:p14="http://schemas.microsoft.com/office/powerpoint/2010/main" val="352341263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A5650A9D-1782-4CD6-B9A4-2F82B4B6D996}" type="slidenum">
              <a:rPr lang="en-US" smtClean="0"/>
              <a:t>5</a:t>
            </a:fld>
            <a:endParaRPr lang="en-US"/>
          </a:p>
        </p:txBody>
      </p:sp>
      <p:sp>
        <p:nvSpPr>
          <p:cNvPr id="3" name="Footer Placeholder 2"/>
          <p:cNvSpPr>
            <a:spLocks noGrp="1"/>
          </p:cNvSpPr>
          <p:nvPr>
            <p:ph type="ftr" sz="quarter" idx="11"/>
          </p:nvPr>
        </p:nvSpPr>
        <p:spPr/>
        <p:txBody>
          <a:bodyPr/>
          <a:lstStyle/>
          <a:p>
            <a:r>
              <a:rPr lang="en-US" smtClean="0"/>
              <a:t>* MMB analysts are also involved in the forecast and governor's budget preparation</a:t>
            </a:r>
            <a:endParaRPr lang="en-US"/>
          </a:p>
        </p:txBody>
      </p:sp>
    </p:spTree>
    <p:extLst>
      <p:ext uri="{BB962C8B-B14F-4D97-AF65-F5344CB8AC3E}">
        <p14:creationId xmlns:p14="http://schemas.microsoft.com/office/powerpoint/2010/main" val="2290995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7408" y="320675"/>
            <a:ext cx="10515600" cy="1325563"/>
          </a:xfrm>
        </p:spPr>
        <p:txBody>
          <a:bodyPr/>
          <a:lstStyle/>
          <a:p>
            <a:r>
              <a:rPr lang="en-US" dirty="0" smtClean="0"/>
              <a:t>Total # of Staff Involved in Fiscal Notes</a:t>
            </a:r>
            <a:endParaRPr lang="en-US" dirty="0"/>
          </a:p>
        </p:txBody>
      </p:sp>
      <p:sp>
        <p:nvSpPr>
          <p:cNvPr id="4" name="Slide Number Placeholder 3"/>
          <p:cNvSpPr>
            <a:spLocks noGrp="1"/>
          </p:cNvSpPr>
          <p:nvPr>
            <p:ph type="sldNum" sz="quarter" idx="12"/>
          </p:nvPr>
        </p:nvSpPr>
        <p:spPr/>
        <p:txBody>
          <a:bodyPr/>
          <a:lstStyle/>
          <a:p>
            <a:fld id="{A5650A9D-1782-4CD6-B9A4-2F82B4B6D996}" type="slidenum">
              <a:rPr lang="en-US" smtClean="0"/>
              <a:t>6</a:t>
            </a:fld>
            <a:endParaRPr lang="en-US"/>
          </a:p>
        </p:txBody>
      </p:sp>
      <p:graphicFrame>
        <p:nvGraphicFramePr>
          <p:cNvPr id="8" name="Content Placeholder 7" descr="A bar chart comparison of Staff between MMB and LBO. The chart also looks at the House and Senate fiscal staff. " title="Total Number of Staff Involved in Fiscal Notes"/>
          <p:cNvGraphicFramePr>
            <a:graphicFrameLocks noGrp="1"/>
          </p:cNvGraphicFramePr>
          <p:nvPr>
            <p:ph idx="1"/>
            <p:extLst>
              <p:ext uri="{D42A27DB-BD31-4B8C-83A1-F6EECF244321}">
                <p14:modId xmlns:p14="http://schemas.microsoft.com/office/powerpoint/2010/main" val="3826986468"/>
              </p:ext>
            </p:extLst>
          </p:nvPr>
        </p:nvGraphicFramePr>
        <p:xfrm>
          <a:off x="1492898" y="1825625"/>
          <a:ext cx="9255967"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9" name="Footer Placeholder 8"/>
          <p:cNvSpPr>
            <a:spLocks noGrp="1"/>
          </p:cNvSpPr>
          <p:nvPr>
            <p:ph type="ftr" sz="quarter" idx="11"/>
          </p:nvPr>
        </p:nvSpPr>
        <p:spPr/>
        <p:txBody>
          <a:bodyPr/>
          <a:lstStyle/>
          <a:p>
            <a:r>
              <a:rPr lang="en-US" smtClean="0"/>
              <a:t>*Represents MMB executive budget officers, budget operations coordinating staff and team leaders</a:t>
            </a:r>
            <a:endParaRPr lang="en-US"/>
          </a:p>
        </p:txBody>
      </p:sp>
    </p:spTree>
    <p:extLst>
      <p:ext uri="{BB962C8B-B14F-4D97-AF65-F5344CB8AC3E}">
        <p14:creationId xmlns:p14="http://schemas.microsoft.com/office/powerpoint/2010/main" val="718544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Budget</a:t>
            </a:r>
            <a:endParaRPr lang="en-US" dirty="0"/>
          </a:p>
        </p:txBody>
      </p:sp>
      <p:graphicFrame>
        <p:nvGraphicFramePr>
          <p:cNvPr id="5" name="Content Placeholder 4" descr="Table by Category for Fiscal Year 2019 Budget.&#10;&#10;" title="Legislative Budget Office's Budget"/>
          <p:cNvGraphicFramePr>
            <a:graphicFrameLocks noGrp="1"/>
          </p:cNvGraphicFramePr>
          <p:nvPr>
            <p:ph idx="1"/>
            <p:extLst>
              <p:ext uri="{D42A27DB-BD31-4B8C-83A1-F6EECF244321}">
                <p14:modId xmlns:p14="http://schemas.microsoft.com/office/powerpoint/2010/main" val="2091550873"/>
              </p:ext>
            </p:extLst>
          </p:nvPr>
        </p:nvGraphicFramePr>
        <p:xfrm>
          <a:off x="1978089" y="1448752"/>
          <a:ext cx="7333861" cy="4820920"/>
        </p:xfrm>
        <a:graphic>
          <a:graphicData uri="http://schemas.openxmlformats.org/drawingml/2006/table">
            <a:tbl>
              <a:tblPr firstRow="1" bandRow="1">
                <a:tableStyleId>{5C22544A-7EE6-4342-B048-85BDC9FD1C3A}</a:tableStyleId>
              </a:tblPr>
              <a:tblGrid>
                <a:gridCol w="4879911">
                  <a:extLst>
                    <a:ext uri="{9D8B030D-6E8A-4147-A177-3AD203B41FA5}">
                      <a16:colId xmlns:a16="http://schemas.microsoft.com/office/drawing/2014/main" val="3369295156"/>
                    </a:ext>
                  </a:extLst>
                </a:gridCol>
                <a:gridCol w="2453950">
                  <a:extLst>
                    <a:ext uri="{9D8B030D-6E8A-4147-A177-3AD203B41FA5}">
                      <a16:colId xmlns:a16="http://schemas.microsoft.com/office/drawing/2014/main" val="3865039311"/>
                    </a:ext>
                  </a:extLst>
                </a:gridCol>
              </a:tblGrid>
              <a:tr h="370840">
                <a:tc>
                  <a:txBody>
                    <a:bodyPr/>
                    <a:lstStyle/>
                    <a:p>
                      <a:r>
                        <a:rPr lang="en-US" dirty="0" smtClean="0"/>
                        <a:t>Category</a:t>
                      </a:r>
                      <a:endParaRPr lang="en-US" dirty="0"/>
                    </a:p>
                  </a:txBody>
                  <a:tcPr/>
                </a:tc>
                <a:tc>
                  <a:txBody>
                    <a:bodyPr/>
                    <a:lstStyle/>
                    <a:p>
                      <a:pPr algn="ctr"/>
                      <a:r>
                        <a:rPr lang="en-US" dirty="0" smtClean="0"/>
                        <a:t>FY 19 Budget</a:t>
                      </a:r>
                      <a:endParaRPr lang="en-US" dirty="0"/>
                    </a:p>
                  </a:txBody>
                  <a:tcPr/>
                </a:tc>
                <a:extLst>
                  <a:ext uri="{0D108BD9-81ED-4DB2-BD59-A6C34878D82A}">
                    <a16:rowId xmlns:a16="http://schemas.microsoft.com/office/drawing/2014/main" val="3168325517"/>
                  </a:ext>
                </a:extLst>
              </a:tr>
              <a:tr h="370840">
                <a:tc>
                  <a:txBody>
                    <a:bodyPr/>
                    <a:lstStyle/>
                    <a:p>
                      <a:r>
                        <a:rPr lang="en-US" dirty="0" smtClean="0"/>
                        <a:t>Salary and Benefits </a:t>
                      </a:r>
                      <a:endParaRPr lang="en-US" dirty="0"/>
                    </a:p>
                  </a:txBody>
                  <a:tcPr/>
                </a:tc>
                <a:tc>
                  <a:txBody>
                    <a:bodyPr/>
                    <a:lstStyle/>
                    <a:p>
                      <a:pPr algn="ctr"/>
                      <a:r>
                        <a:rPr lang="en-US" dirty="0" smtClean="0"/>
                        <a:t>$730,000</a:t>
                      </a:r>
                      <a:endParaRPr lang="en-US" dirty="0"/>
                    </a:p>
                  </a:txBody>
                  <a:tcPr/>
                </a:tc>
                <a:extLst>
                  <a:ext uri="{0D108BD9-81ED-4DB2-BD59-A6C34878D82A}">
                    <a16:rowId xmlns:a16="http://schemas.microsoft.com/office/drawing/2014/main" val="355728799"/>
                  </a:ext>
                </a:extLst>
              </a:tr>
              <a:tr h="370840">
                <a:tc>
                  <a:txBody>
                    <a:bodyPr/>
                    <a:lstStyle/>
                    <a:p>
                      <a:r>
                        <a:rPr lang="en-US" dirty="0" smtClean="0"/>
                        <a:t>Space</a:t>
                      </a:r>
                      <a:endParaRPr lang="en-US" dirty="0"/>
                    </a:p>
                  </a:txBody>
                  <a:tcPr/>
                </a:tc>
                <a:tc>
                  <a:txBody>
                    <a:bodyPr/>
                    <a:lstStyle/>
                    <a:p>
                      <a:pPr algn="ctr"/>
                      <a:r>
                        <a:rPr lang="en-US" dirty="0" smtClean="0"/>
                        <a:t>$ 12,800</a:t>
                      </a:r>
                      <a:endParaRPr lang="en-US" dirty="0"/>
                    </a:p>
                  </a:txBody>
                  <a:tcPr/>
                </a:tc>
                <a:extLst>
                  <a:ext uri="{0D108BD9-81ED-4DB2-BD59-A6C34878D82A}">
                    <a16:rowId xmlns:a16="http://schemas.microsoft.com/office/drawing/2014/main" val="2584975177"/>
                  </a:ext>
                </a:extLst>
              </a:tr>
              <a:tr h="370840">
                <a:tc>
                  <a:txBody>
                    <a:bodyPr/>
                    <a:lstStyle/>
                    <a:p>
                      <a:r>
                        <a:rPr lang="en-US" dirty="0" smtClean="0"/>
                        <a:t>Printing/Advertising</a:t>
                      </a:r>
                      <a:endParaRPr lang="en-US" dirty="0"/>
                    </a:p>
                  </a:txBody>
                  <a:tcPr/>
                </a:tc>
                <a:tc>
                  <a:txBody>
                    <a:bodyPr/>
                    <a:lstStyle/>
                    <a:p>
                      <a:pPr algn="ctr"/>
                      <a:r>
                        <a:rPr lang="en-US" dirty="0" smtClean="0"/>
                        <a:t>$   1,100</a:t>
                      </a:r>
                      <a:endParaRPr lang="en-US" dirty="0"/>
                    </a:p>
                  </a:txBody>
                  <a:tcPr/>
                </a:tc>
                <a:extLst>
                  <a:ext uri="{0D108BD9-81ED-4DB2-BD59-A6C34878D82A}">
                    <a16:rowId xmlns:a16="http://schemas.microsoft.com/office/drawing/2014/main" val="2221470774"/>
                  </a:ext>
                </a:extLst>
              </a:tr>
              <a:tr h="370840">
                <a:tc>
                  <a:txBody>
                    <a:bodyPr/>
                    <a:lstStyle/>
                    <a:p>
                      <a:r>
                        <a:rPr lang="en-US" dirty="0" smtClean="0"/>
                        <a:t>MMB Contract (for Fiscal Note Tracking System)</a:t>
                      </a:r>
                      <a:endParaRPr lang="en-US" dirty="0"/>
                    </a:p>
                  </a:txBody>
                  <a:tcPr/>
                </a:tc>
                <a:tc>
                  <a:txBody>
                    <a:bodyPr/>
                    <a:lstStyle/>
                    <a:p>
                      <a:pPr algn="ctr"/>
                      <a:r>
                        <a:rPr lang="en-US" dirty="0" smtClean="0"/>
                        <a:t>$ 69,000</a:t>
                      </a:r>
                      <a:endParaRPr lang="en-US" dirty="0"/>
                    </a:p>
                  </a:txBody>
                  <a:tcPr/>
                </a:tc>
                <a:extLst>
                  <a:ext uri="{0D108BD9-81ED-4DB2-BD59-A6C34878D82A}">
                    <a16:rowId xmlns:a16="http://schemas.microsoft.com/office/drawing/2014/main" val="852053440"/>
                  </a:ext>
                </a:extLst>
              </a:tr>
              <a:tr h="370840">
                <a:tc>
                  <a:txBody>
                    <a:bodyPr/>
                    <a:lstStyle/>
                    <a:p>
                      <a:r>
                        <a:rPr lang="en-US" dirty="0" smtClean="0"/>
                        <a:t>Computer and System Services</a:t>
                      </a:r>
                      <a:endParaRPr lang="en-US" dirty="0"/>
                    </a:p>
                  </a:txBody>
                  <a:tcPr/>
                </a:tc>
                <a:tc>
                  <a:txBody>
                    <a:bodyPr/>
                    <a:lstStyle/>
                    <a:p>
                      <a:pPr algn="ctr"/>
                      <a:r>
                        <a:rPr lang="en-US" dirty="0" smtClean="0"/>
                        <a:t>$   2,840</a:t>
                      </a:r>
                      <a:endParaRPr lang="en-US" dirty="0"/>
                    </a:p>
                  </a:txBody>
                  <a:tcPr/>
                </a:tc>
                <a:extLst>
                  <a:ext uri="{0D108BD9-81ED-4DB2-BD59-A6C34878D82A}">
                    <a16:rowId xmlns:a16="http://schemas.microsoft.com/office/drawing/2014/main" val="1677988878"/>
                  </a:ext>
                </a:extLst>
              </a:tr>
              <a:tr h="370840">
                <a:tc>
                  <a:txBody>
                    <a:bodyPr/>
                    <a:lstStyle/>
                    <a:p>
                      <a:r>
                        <a:rPr lang="en-US" dirty="0" smtClean="0"/>
                        <a:t>Communications</a:t>
                      </a:r>
                      <a:endParaRPr lang="en-US" dirty="0"/>
                    </a:p>
                  </a:txBody>
                  <a:tcPr/>
                </a:tc>
                <a:tc>
                  <a:txBody>
                    <a:bodyPr/>
                    <a:lstStyle/>
                    <a:p>
                      <a:pPr algn="ctr"/>
                      <a:r>
                        <a:rPr lang="en-US" dirty="0" smtClean="0"/>
                        <a:t>$      960</a:t>
                      </a:r>
                      <a:endParaRPr lang="en-US" dirty="0"/>
                    </a:p>
                  </a:txBody>
                  <a:tcPr/>
                </a:tc>
                <a:extLst>
                  <a:ext uri="{0D108BD9-81ED-4DB2-BD59-A6C34878D82A}">
                    <a16:rowId xmlns:a16="http://schemas.microsoft.com/office/drawing/2014/main" val="4114973075"/>
                  </a:ext>
                </a:extLst>
              </a:tr>
              <a:tr h="370840">
                <a:tc>
                  <a:txBody>
                    <a:bodyPr/>
                    <a:lstStyle/>
                    <a:p>
                      <a:r>
                        <a:rPr lang="en-US" dirty="0" smtClean="0"/>
                        <a:t>Travel</a:t>
                      </a:r>
                      <a:endParaRPr lang="en-US" dirty="0"/>
                    </a:p>
                  </a:txBody>
                  <a:tcPr/>
                </a:tc>
                <a:tc>
                  <a:txBody>
                    <a:bodyPr/>
                    <a:lstStyle/>
                    <a:p>
                      <a:pPr algn="ctr"/>
                      <a:r>
                        <a:rPr lang="en-US" dirty="0" smtClean="0"/>
                        <a:t>$   3,000</a:t>
                      </a:r>
                      <a:endParaRPr lang="en-US" dirty="0"/>
                    </a:p>
                  </a:txBody>
                  <a:tcPr/>
                </a:tc>
                <a:extLst>
                  <a:ext uri="{0D108BD9-81ED-4DB2-BD59-A6C34878D82A}">
                    <a16:rowId xmlns:a16="http://schemas.microsoft.com/office/drawing/2014/main" val="1983476902"/>
                  </a:ext>
                </a:extLst>
              </a:tr>
              <a:tr h="370840">
                <a:tc>
                  <a:txBody>
                    <a:bodyPr/>
                    <a:lstStyle/>
                    <a:p>
                      <a:r>
                        <a:rPr lang="en-US" dirty="0" smtClean="0"/>
                        <a:t>Employee Development</a:t>
                      </a:r>
                      <a:endParaRPr lang="en-US" dirty="0"/>
                    </a:p>
                  </a:txBody>
                  <a:tcPr/>
                </a:tc>
                <a:tc>
                  <a:txBody>
                    <a:bodyPr/>
                    <a:lstStyle/>
                    <a:p>
                      <a:pPr algn="ctr"/>
                      <a:r>
                        <a:rPr lang="en-US" dirty="0" smtClean="0"/>
                        <a:t>$      500</a:t>
                      </a:r>
                      <a:endParaRPr lang="en-US" dirty="0"/>
                    </a:p>
                  </a:txBody>
                  <a:tcPr/>
                </a:tc>
                <a:extLst>
                  <a:ext uri="{0D108BD9-81ED-4DB2-BD59-A6C34878D82A}">
                    <a16:rowId xmlns:a16="http://schemas.microsoft.com/office/drawing/2014/main" val="25922319"/>
                  </a:ext>
                </a:extLst>
              </a:tr>
              <a:tr h="370840">
                <a:tc>
                  <a:txBody>
                    <a:bodyPr/>
                    <a:lstStyle/>
                    <a:p>
                      <a:r>
                        <a:rPr lang="en-US" dirty="0" smtClean="0"/>
                        <a:t>Supplies</a:t>
                      </a:r>
                      <a:endParaRPr lang="en-US" dirty="0"/>
                    </a:p>
                  </a:txBody>
                  <a:tcPr/>
                </a:tc>
                <a:tc>
                  <a:txBody>
                    <a:bodyPr/>
                    <a:lstStyle/>
                    <a:p>
                      <a:pPr algn="ctr"/>
                      <a:r>
                        <a:rPr lang="en-US" dirty="0" smtClean="0"/>
                        <a:t>$   5,600</a:t>
                      </a:r>
                      <a:endParaRPr lang="en-US" dirty="0"/>
                    </a:p>
                  </a:txBody>
                  <a:tcPr/>
                </a:tc>
                <a:extLst>
                  <a:ext uri="{0D108BD9-81ED-4DB2-BD59-A6C34878D82A}">
                    <a16:rowId xmlns:a16="http://schemas.microsoft.com/office/drawing/2014/main" val="923250157"/>
                  </a:ext>
                </a:extLst>
              </a:tr>
              <a:tr h="370840">
                <a:tc>
                  <a:txBody>
                    <a:bodyPr/>
                    <a:lstStyle/>
                    <a:p>
                      <a:r>
                        <a:rPr lang="en-US" dirty="0" smtClean="0"/>
                        <a:t>Repairs</a:t>
                      </a:r>
                      <a:endParaRPr lang="en-US" dirty="0"/>
                    </a:p>
                  </a:txBody>
                  <a:tcPr/>
                </a:tc>
                <a:tc>
                  <a:txBody>
                    <a:bodyPr/>
                    <a:lstStyle/>
                    <a:p>
                      <a:pPr algn="ctr"/>
                      <a:r>
                        <a:rPr lang="en-US" dirty="0" smtClean="0"/>
                        <a:t>$   4,000</a:t>
                      </a:r>
                      <a:endParaRPr lang="en-US" dirty="0"/>
                    </a:p>
                  </a:txBody>
                  <a:tcPr/>
                </a:tc>
                <a:extLst>
                  <a:ext uri="{0D108BD9-81ED-4DB2-BD59-A6C34878D82A}">
                    <a16:rowId xmlns:a16="http://schemas.microsoft.com/office/drawing/2014/main" val="1806232217"/>
                  </a:ext>
                </a:extLst>
              </a:tr>
              <a:tr h="370840">
                <a:tc>
                  <a:txBody>
                    <a:bodyPr/>
                    <a:lstStyle/>
                    <a:p>
                      <a:r>
                        <a:rPr lang="en-US" dirty="0" smtClean="0"/>
                        <a:t>Equipment</a:t>
                      </a:r>
                      <a:endParaRPr lang="en-US" dirty="0"/>
                    </a:p>
                  </a:txBody>
                  <a:tcPr/>
                </a:tc>
                <a:tc>
                  <a:txBody>
                    <a:bodyPr/>
                    <a:lstStyle/>
                    <a:p>
                      <a:pPr algn="ctr"/>
                      <a:r>
                        <a:rPr lang="en-US" dirty="0" smtClean="0"/>
                        <a:t>$ 34,200</a:t>
                      </a:r>
                      <a:endParaRPr lang="en-US" dirty="0"/>
                    </a:p>
                  </a:txBody>
                  <a:tcPr/>
                </a:tc>
                <a:extLst>
                  <a:ext uri="{0D108BD9-81ED-4DB2-BD59-A6C34878D82A}">
                    <a16:rowId xmlns:a16="http://schemas.microsoft.com/office/drawing/2014/main" val="2054865859"/>
                  </a:ext>
                </a:extLst>
              </a:tr>
              <a:tr h="370840">
                <a:tc>
                  <a:txBody>
                    <a:bodyPr/>
                    <a:lstStyle/>
                    <a:p>
                      <a:pPr algn="r"/>
                      <a:r>
                        <a:rPr lang="en-US" b="1" dirty="0" smtClean="0"/>
                        <a:t>Total</a:t>
                      </a:r>
                      <a:endParaRPr lang="en-US" b="1" dirty="0"/>
                    </a:p>
                  </a:txBody>
                  <a:tcPr/>
                </a:tc>
                <a:tc>
                  <a:txBody>
                    <a:bodyPr/>
                    <a:lstStyle/>
                    <a:p>
                      <a:pPr algn="ctr"/>
                      <a:r>
                        <a:rPr lang="en-US" dirty="0" smtClean="0"/>
                        <a:t>$864,000</a:t>
                      </a:r>
                      <a:endParaRPr lang="en-US" dirty="0"/>
                    </a:p>
                  </a:txBody>
                  <a:tcPr/>
                </a:tc>
                <a:extLst>
                  <a:ext uri="{0D108BD9-81ED-4DB2-BD59-A6C34878D82A}">
                    <a16:rowId xmlns:a16="http://schemas.microsoft.com/office/drawing/2014/main" val="2076533416"/>
                  </a:ext>
                </a:extLst>
              </a:tr>
            </a:tbl>
          </a:graphicData>
        </a:graphic>
      </p:graphicFrame>
      <p:sp>
        <p:nvSpPr>
          <p:cNvPr id="4" name="Slide Number Placeholder 3"/>
          <p:cNvSpPr>
            <a:spLocks noGrp="1"/>
          </p:cNvSpPr>
          <p:nvPr>
            <p:ph type="sldNum" sz="quarter" idx="12"/>
          </p:nvPr>
        </p:nvSpPr>
        <p:spPr/>
        <p:txBody>
          <a:bodyPr/>
          <a:lstStyle/>
          <a:p>
            <a:fld id="{A5650A9D-1782-4CD6-B9A4-2F82B4B6D996}" type="slidenum">
              <a:rPr lang="en-US" smtClean="0"/>
              <a:t>7</a:t>
            </a:fld>
            <a:endParaRPr lang="en-US"/>
          </a:p>
        </p:txBody>
      </p:sp>
    </p:spTree>
    <p:extLst>
      <p:ext uri="{BB962C8B-B14F-4D97-AF65-F5344CB8AC3E}">
        <p14:creationId xmlns:p14="http://schemas.microsoft.com/office/powerpoint/2010/main" val="3006209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650A9D-1782-4CD6-B9A4-2F82B4B6D996}" type="slidenum">
              <a:rPr lang="en-US" smtClean="0"/>
              <a:t>8</a:t>
            </a:fld>
            <a:endParaRPr lang="en-US"/>
          </a:p>
        </p:txBody>
      </p:sp>
      <p:sp>
        <p:nvSpPr>
          <p:cNvPr id="3" name="Content Placeholder 2" title="Funding Request"/>
          <p:cNvSpPr>
            <a:spLocks noGrp="1"/>
          </p:cNvSpPr>
          <p:nvPr>
            <p:ph idx="1"/>
          </p:nvPr>
        </p:nvSpPr>
        <p:spPr>
          <a:xfrm>
            <a:off x="1452928" y="1731046"/>
            <a:ext cx="8885844" cy="4540495"/>
          </a:xfrm>
        </p:spPr>
        <p:txBody>
          <a:bodyPr/>
          <a:lstStyle/>
          <a:p>
            <a:endParaRPr lang="en-US" dirty="0"/>
          </a:p>
          <a:p>
            <a:endParaRPr lang="en-US" dirty="0"/>
          </a:p>
        </p:txBody>
      </p:sp>
      <p:graphicFrame>
        <p:nvGraphicFramePr>
          <p:cNvPr id="6" name="Table 5" descr="Dollars in thousands FY19 through FY23&#10;" title="Funding Request Table"/>
          <p:cNvGraphicFramePr>
            <a:graphicFrameLocks noGrp="1"/>
          </p:cNvGraphicFramePr>
          <p:nvPr>
            <p:extLst>
              <p:ext uri="{D42A27DB-BD31-4B8C-83A1-F6EECF244321}">
                <p14:modId xmlns:p14="http://schemas.microsoft.com/office/powerpoint/2010/main" val="1357677492"/>
              </p:ext>
            </p:extLst>
          </p:nvPr>
        </p:nvGraphicFramePr>
        <p:xfrm>
          <a:off x="1452928" y="1731046"/>
          <a:ext cx="8885844" cy="4169655"/>
        </p:xfrm>
        <a:graphic>
          <a:graphicData uri="http://schemas.openxmlformats.org/drawingml/2006/table">
            <a:tbl>
              <a:tblPr firstRow="1" bandRow="1">
                <a:tableStyleId>{5C22544A-7EE6-4342-B048-85BDC9FD1C3A}</a:tableStyleId>
              </a:tblPr>
              <a:tblGrid>
                <a:gridCol w="2601424">
                  <a:extLst>
                    <a:ext uri="{9D8B030D-6E8A-4147-A177-3AD203B41FA5}">
                      <a16:colId xmlns:a16="http://schemas.microsoft.com/office/drawing/2014/main" val="1690832500"/>
                    </a:ext>
                  </a:extLst>
                </a:gridCol>
                <a:gridCol w="1471353">
                  <a:extLst>
                    <a:ext uri="{9D8B030D-6E8A-4147-A177-3AD203B41FA5}">
                      <a16:colId xmlns:a16="http://schemas.microsoft.com/office/drawing/2014/main" val="3388048531"/>
                    </a:ext>
                  </a:extLst>
                </a:gridCol>
                <a:gridCol w="1238596">
                  <a:extLst>
                    <a:ext uri="{9D8B030D-6E8A-4147-A177-3AD203B41FA5}">
                      <a16:colId xmlns:a16="http://schemas.microsoft.com/office/drawing/2014/main" val="271213221"/>
                    </a:ext>
                  </a:extLst>
                </a:gridCol>
                <a:gridCol w="1205345">
                  <a:extLst>
                    <a:ext uri="{9D8B030D-6E8A-4147-A177-3AD203B41FA5}">
                      <a16:colId xmlns:a16="http://schemas.microsoft.com/office/drawing/2014/main" val="243822053"/>
                    </a:ext>
                  </a:extLst>
                </a:gridCol>
                <a:gridCol w="1188720">
                  <a:extLst>
                    <a:ext uri="{9D8B030D-6E8A-4147-A177-3AD203B41FA5}">
                      <a16:colId xmlns:a16="http://schemas.microsoft.com/office/drawing/2014/main" val="2232089132"/>
                    </a:ext>
                  </a:extLst>
                </a:gridCol>
                <a:gridCol w="1180406">
                  <a:extLst>
                    <a:ext uri="{9D8B030D-6E8A-4147-A177-3AD203B41FA5}">
                      <a16:colId xmlns:a16="http://schemas.microsoft.com/office/drawing/2014/main" val="1432003929"/>
                    </a:ext>
                  </a:extLst>
                </a:gridCol>
              </a:tblGrid>
              <a:tr h="370840">
                <a:tc>
                  <a:txBody>
                    <a:bodyPr/>
                    <a:lstStyle/>
                    <a:p>
                      <a:endParaRPr lang="en-US" dirty="0"/>
                    </a:p>
                  </a:txBody>
                  <a:tcPr/>
                </a:tc>
                <a:tc>
                  <a:txBody>
                    <a:bodyPr/>
                    <a:lstStyle/>
                    <a:p>
                      <a:pPr algn="r"/>
                      <a:r>
                        <a:rPr lang="en-US" dirty="0" smtClean="0"/>
                        <a:t>FY19</a:t>
                      </a:r>
                      <a:endParaRPr lang="en-US" dirty="0"/>
                    </a:p>
                  </a:txBody>
                  <a:tcPr/>
                </a:tc>
                <a:tc>
                  <a:txBody>
                    <a:bodyPr/>
                    <a:lstStyle/>
                    <a:p>
                      <a:pPr algn="r"/>
                      <a:r>
                        <a:rPr lang="en-US" dirty="0" smtClean="0"/>
                        <a:t>FY20</a:t>
                      </a:r>
                      <a:endParaRPr lang="en-US" dirty="0"/>
                    </a:p>
                  </a:txBody>
                  <a:tcPr/>
                </a:tc>
                <a:tc>
                  <a:txBody>
                    <a:bodyPr/>
                    <a:lstStyle/>
                    <a:p>
                      <a:pPr algn="r"/>
                      <a:r>
                        <a:rPr lang="en-US" dirty="0" smtClean="0"/>
                        <a:t>FY21</a:t>
                      </a:r>
                      <a:endParaRPr lang="en-US" dirty="0"/>
                    </a:p>
                  </a:txBody>
                  <a:tcPr/>
                </a:tc>
                <a:tc>
                  <a:txBody>
                    <a:bodyPr/>
                    <a:lstStyle/>
                    <a:p>
                      <a:pPr algn="r"/>
                      <a:r>
                        <a:rPr lang="en-US" dirty="0" smtClean="0"/>
                        <a:t>FY22</a:t>
                      </a:r>
                      <a:endParaRPr lang="en-US" dirty="0"/>
                    </a:p>
                  </a:txBody>
                  <a:tcPr/>
                </a:tc>
                <a:tc>
                  <a:txBody>
                    <a:bodyPr/>
                    <a:lstStyle/>
                    <a:p>
                      <a:pPr algn="r"/>
                      <a:r>
                        <a:rPr lang="en-US" dirty="0" smtClean="0"/>
                        <a:t>FY23</a:t>
                      </a:r>
                      <a:endParaRPr lang="en-US" dirty="0"/>
                    </a:p>
                  </a:txBody>
                  <a:tcPr/>
                </a:tc>
                <a:extLst>
                  <a:ext uri="{0D108BD9-81ED-4DB2-BD59-A6C34878D82A}">
                    <a16:rowId xmlns:a16="http://schemas.microsoft.com/office/drawing/2014/main" val="321869264"/>
                  </a:ext>
                </a:extLst>
              </a:tr>
              <a:tr h="370840">
                <a:tc>
                  <a:txBody>
                    <a:bodyPr/>
                    <a:lstStyle/>
                    <a:p>
                      <a:r>
                        <a:rPr lang="en-US" dirty="0" smtClean="0"/>
                        <a:t>Prior year</a:t>
                      </a:r>
                      <a:r>
                        <a:rPr lang="en-US" baseline="0" dirty="0" smtClean="0"/>
                        <a:t> carry-forward</a:t>
                      </a:r>
                      <a:endParaRPr lang="en-US" dirty="0"/>
                    </a:p>
                  </a:txBody>
                  <a:tcPr/>
                </a:tc>
                <a:tc>
                  <a:txBody>
                    <a:bodyPr/>
                    <a:lstStyle/>
                    <a:p>
                      <a:pPr algn="r"/>
                      <a:endParaRPr lang="en-US" dirty="0"/>
                    </a:p>
                  </a:txBody>
                  <a:tcPr/>
                </a:tc>
                <a:tc>
                  <a:txBody>
                    <a:bodyPr/>
                    <a:lstStyle/>
                    <a:p>
                      <a:pPr algn="r"/>
                      <a:r>
                        <a:rPr lang="en-US" dirty="0" smtClean="0"/>
                        <a:t>461</a:t>
                      </a:r>
                      <a:endParaRPr lang="en-US" dirty="0"/>
                    </a:p>
                  </a:txBody>
                  <a:tcPr/>
                </a:tc>
                <a:tc>
                  <a:txBody>
                    <a:bodyPr/>
                    <a:lstStyle/>
                    <a:p>
                      <a:pPr algn="r"/>
                      <a:endParaRPr lang="en-US" dirty="0"/>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555614920"/>
                  </a:ext>
                </a:extLst>
              </a:tr>
              <a:tr h="461255">
                <a:tc>
                  <a:txBody>
                    <a:bodyPr/>
                    <a:lstStyle/>
                    <a:p>
                      <a:r>
                        <a:rPr lang="en-US" dirty="0" smtClean="0"/>
                        <a:t>Appropriation (base)</a:t>
                      </a:r>
                      <a:endParaRPr lang="en-US" dirty="0"/>
                    </a:p>
                  </a:txBody>
                  <a:tcPr/>
                </a:tc>
                <a:tc>
                  <a:txBody>
                    <a:bodyPr/>
                    <a:lstStyle/>
                    <a:p>
                      <a:pPr algn="r"/>
                      <a:r>
                        <a:rPr lang="en-US" dirty="0" smtClean="0"/>
                        <a:t>864</a:t>
                      </a:r>
                      <a:endParaRPr lang="en-US" dirty="0"/>
                    </a:p>
                  </a:txBody>
                  <a:tcPr/>
                </a:tc>
                <a:tc>
                  <a:txBody>
                    <a:bodyPr/>
                    <a:lstStyle/>
                    <a:p>
                      <a:pPr algn="r"/>
                      <a:r>
                        <a:rPr lang="en-US" dirty="0" smtClean="0"/>
                        <a:t>818</a:t>
                      </a:r>
                      <a:endParaRPr lang="en-US" dirty="0"/>
                    </a:p>
                  </a:txBody>
                  <a:tcPr/>
                </a:tc>
                <a:tc>
                  <a:txBody>
                    <a:bodyPr/>
                    <a:lstStyle/>
                    <a:p>
                      <a:pPr algn="r"/>
                      <a:r>
                        <a:rPr lang="en-US" dirty="0" smtClean="0"/>
                        <a:t>818</a:t>
                      </a:r>
                      <a:endParaRPr lang="en-US" dirty="0"/>
                    </a:p>
                  </a:txBody>
                  <a:tcPr/>
                </a:tc>
                <a:tc>
                  <a:txBody>
                    <a:bodyPr/>
                    <a:lstStyle/>
                    <a:p>
                      <a:pPr algn="r"/>
                      <a:r>
                        <a:rPr lang="en-US" dirty="0" smtClean="0"/>
                        <a:t>818</a:t>
                      </a:r>
                      <a:endParaRPr lang="en-US" dirty="0"/>
                    </a:p>
                  </a:txBody>
                  <a:tcPr/>
                </a:tc>
                <a:tc>
                  <a:txBody>
                    <a:bodyPr/>
                    <a:lstStyle/>
                    <a:p>
                      <a:pPr algn="r"/>
                      <a:r>
                        <a:rPr lang="en-US" dirty="0" smtClean="0"/>
                        <a:t>818</a:t>
                      </a:r>
                      <a:endParaRPr lang="en-US" dirty="0"/>
                    </a:p>
                  </a:txBody>
                  <a:tcPr/>
                </a:tc>
                <a:extLst>
                  <a:ext uri="{0D108BD9-81ED-4DB2-BD59-A6C34878D82A}">
                    <a16:rowId xmlns:a16="http://schemas.microsoft.com/office/drawing/2014/main" val="1028933820"/>
                  </a:ext>
                </a:extLst>
              </a:tr>
              <a:tr h="370840">
                <a:tc>
                  <a:txBody>
                    <a:bodyPr/>
                    <a:lstStyle/>
                    <a:p>
                      <a:r>
                        <a:rPr lang="en-US" baseline="0" dirty="0" smtClean="0">
                          <a:solidFill>
                            <a:schemeClr val="tx1"/>
                          </a:solidFill>
                        </a:rPr>
                        <a:t>Funding Request</a:t>
                      </a:r>
                      <a:endParaRPr lang="en-US" dirty="0">
                        <a:solidFill>
                          <a:schemeClr val="tx1"/>
                        </a:solidFill>
                      </a:endParaRPr>
                    </a:p>
                  </a:txBody>
                  <a:tcPr>
                    <a:solidFill>
                      <a:srgbClr val="FFFF00"/>
                    </a:solidFill>
                  </a:tcPr>
                </a:tc>
                <a:tc>
                  <a:txBody>
                    <a:bodyPr/>
                    <a:lstStyle/>
                    <a:p>
                      <a:pPr algn="r"/>
                      <a:endParaRPr lang="en-US" dirty="0">
                        <a:solidFill>
                          <a:schemeClr val="tx1"/>
                        </a:solidFill>
                      </a:endParaRPr>
                    </a:p>
                  </a:txBody>
                  <a:tcPr>
                    <a:solidFill>
                      <a:srgbClr val="FFFF00"/>
                    </a:solidFill>
                  </a:tcPr>
                </a:tc>
                <a:tc>
                  <a:txBody>
                    <a:bodyPr/>
                    <a:lstStyle/>
                    <a:p>
                      <a:pPr algn="r"/>
                      <a:r>
                        <a:rPr lang="en-US" dirty="0" smtClean="0">
                          <a:solidFill>
                            <a:schemeClr val="tx1"/>
                          </a:solidFill>
                        </a:rPr>
                        <a:t>86</a:t>
                      </a:r>
                      <a:endParaRPr lang="en-US" dirty="0">
                        <a:solidFill>
                          <a:schemeClr val="tx1"/>
                        </a:solidFill>
                      </a:endParaRPr>
                    </a:p>
                  </a:txBody>
                  <a:tcPr>
                    <a:solidFill>
                      <a:srgbClr val="FFFF00"/>
                    </a:solidFill>
                  </a:tcPr>
                </a:tc>
                <a:tc>
                  <a:txBody>
                    <a:bodyPr/>
                    <a:lstStyle/>
                    <a:p>
                      <a:pPr algn="r"/>
                      <a:r>
                        <a:rPr lang="en-US" dirty="0" smtClean="0">
                          <a:solidFill>
                            <a:schemeClr val="tx1"/>
                          </a:solidFill>
                        </a:rPr>
                        <a:t>666</a:t>
                      </a:r>
                      <a:endParaRPr lang="en-US" dirty="0">
                        <a:solidFill>
                          <a:schemeClr val="tx1"/>
                        </a:solidFill>
                      </a:endParaRPr>
                    </a:p>
                  </a:txBody>
                  <a:tcPr>
                    <a:solidFill>
                      <a:srgbClr val="FFFF00"/>
                    </a:solidFill>
                  </a:tcPr>
                </a:tc>
                <a:tc>
                  <a:txBody>
                    <a:bodyPr/>
                    <a:lstStyle/>
                    <a:p>
                      <a:pPr algn="r"/>
                      <a:r>
                        <a:rPr lang="en-US" dirty="0" smtClean="0">
                          <a:solidFill>
                            <a:schemeClr val="tx1"/>
                          </a:solidFill>
                        </a:rPr>
                        <a:t>701</a:t>
                      </a:r>
                      <a:endParaRPr lang="en-US" dirty="0">
                        <a:solidFill>
                          <a:schemeClr val="tx1"/>
                        </a:solidFill>
                      </a:endParaRPr>
                    </a:p>
                  </a:txBody>
                  <a:tcPr>
                    <a:solidFill>
                      <a:srgbClr val="FFFF00"/>
                    </a:solidFill>
                  </a:tcPr>
                </a:tc>
                <a:tc>
                  <a:txBody>
                    <a:bodyPr/>
                    <a:lstStyle/>
                    <a:p>
                      <a:pPr algn="r"/>
                      <a:r>
                        <a:rPr lang="en-US" dirty="0" smtClean="0">
                          <a:solidFill>
                            <a:schemeClr val="tx1"/>
                          </a:solidFill>
                        </a:rPr>
                        <a:t>736</a:t>
                      </a:r>
                      <a:endParaRPr lang="en-US" dirty="0">
                        <a:solidFill>
                          <a:schemeClr val="tx1"/>
                        </a:solidFill>
                      </a:endParaRPr>
                    </a:p>
                  </a:txBody>
                  <a:tcPr>
                    <a:solidFill>
                      <a:srgbClr val="FFFF00"/>
                    </a:solidFill>
                  </a:tcPr>
                </a:tc>
                <a:extLst>
                  <a:ext uri="{0D108BD9-81ED-4DB2-BD59-A6C34878D82A}">
                    <a16:rowId xmlns:a16="http://schemas.microsoft.com/office/drawing/2014/main" val="3289412597"/>
                  </a:ext>
                </a:extLst>
              </a:tr>
              <a:tr h="370840">
                <a:tc>
                  <a:txBody>
                    <a:bodyPr/>
                    <a:lstStyle/>
                    <a:p>
                      <a:pPr algn="r"/>
                      <a:r>
                        <a:rPr lang="en-US" b="1" dirty="0" smtClean="0"/>
                        <a:t>Total Available Funding</a:t>
                      </a:r>
                      <a:endParaRPr lang="en-US" b="1" dirty="0"/>
                    </a:p>
                  </a:txBody>
                  <a:tcPr/>
                </a:tc>
                <a:tc>
                  <a:txBody>
                    <a:bodyPr/>
                    <a:lstStyle/>
                    <a:p>
                      <a:pPr algn="r"/>
                      <a:r>
                        <a:rPr lang="en-US" b="1" dirty="0" smtClean="0"/>
                        <a:t>864</a:t>
                      </a:r>
                      <a:endParaRPr lang="en-US" b="1" dirty="0"/>
                    </a:p>
                  </a:txBody>
                  <a:tcPr/>
                </a:tc>
                <a:tc>
                  <a:txBody>
                    <a:bodyPr/>
                    <a:lstStyle/>
                    <a:p>
                      <a:pPr algn="r"/>
                      <a:r>
                        <a:rPr lang="en-US" b="1" dirty="0" smtClean="0"/>
                        <a:t>1,365</a:t>
                      </a:r>
                      <a:endParaRPr lang="en-US" b="1" dirty="0"/>
                    </a:p>
                  </a:txBody>
                  <a:tcPr/>
                </a:tc>
                <a:tc>
                  <a:txBody>
                    <a:bodyPr/>
                    <a:lstStyle/>
                    <a:p>
                      <a:pPr algn="r"/>
                      <a:r>
                        <a:rPr lang="en-US" b="1" dirty="0" smtClean="0"/>
                        <a:t>1,484</a:t>
                      </a:r>
                      <a:endParaRPr lang="en-US" b="1" dirty="0"/>
                    </a:p>
                  </a:txBody>
                  <a:tcPr/>
                </a:tc>
                <a:tc>
                  <a:txBody>
                    <a:bodyPr/>
                    <a:lstStyle/>
                    <a:p>
                      <a:pPr algn="r"/>
                      <a:r>
                        <a:rPr lang="en-US" b="1" dirty="0" smtClean="0"/>
                        <a:t>1,519</a:t>
                      </a:r>
                      <a:endParaRPr lang="en-US" b="1" dirty="0"/>
                    </a:p>
                  </a:txBody>
                  <a:tcPr/>
                </a:tc>
                <a:tc>
                  <a:txBody>
                    <a:bodyPr/>
                    <a:lstStyle/>
                    <a:p>
                      <a:pPr algn="r"/>
                      <a:r>
                        <a:rPr lang="en-US" b="1" dirty="0" smtClean="0"/>
                        <a:t>1,554</a:t>
                      </a:r>
                      <a:endParaRPr lang="en-US" b="1" dirty="0"/>
                    </a:p>
                  </a:txBody>
                  <a:tcPr/>
                </a:tc>
                <a:extLst>
                  <a:ext uri="{0D108BD9-81ED-4DB2-BD59-A6C34878D82A}">
                    <a16:rowId xmlns:a16="http://schemas.microsoft.com/office/drawing/2014/main" val="817044480"/>
                  </a:ext>
                </a:extLst>
              </a:tr>
              <a:tr h="370840">
                <a:tc>
                  <a:txBody>
                    <a:bodyPr/>
                    <a:lstStyle/>
                    <a:p>
                      <a:r>
                        <a:rPr lang="en-US" dirty="0" smtClean="0"/>
                        <a:t>Salary and Benefits</a:t>
                      </a:r>
                      <a:endParaRPr lang="en-US" dirty="0"/>
                    </a:p>
                  </a:txBody>
                  <a:tcPr/>
                </a:tc>
                <a:tc>
                  <a:txBody>
                    <a:bodyPr/>
                    <a:lstStyle/>
                    <a:p>
                      <a:pPr algn="r"/>
                      <a:r>
                        <a:rPr lang="en-US" dirty="0" smtClean="0"/>
                        <a:t>356</a:t>
                      </a:r>
                      <a:endParaRPr lang="en-US" dirty="0"/>
                    </a:p>
                  </a:txBody>
                  <a:tcPr/>
                </a:tc>
                <a:tc>
                  <a:txBody>
                    <a:bodyPr/>
                    <a:lstStyle/>
                    <a:p>
                      <a:pPr algn="r"/>
                      <a:r>
                        <a:rPr lang="en-US" dirty="0" smtClean="0"/>
                        <a:t>1,186</a:t>
                      </a:r>
                      <a:endParaRPr lang="en-US" dirty="0"/>
                    </a:p>
                  </a:txBody>
                  <a:tcPr/>
                </a:tc>
                <a:tc>
                  <a:txBody>
                    <a:bodyPr/>
                    <a:lstStyle/>
                    <a:p>
                      <a:pPr algn="r"/>
                      <a:r>
                        <a:rPr lang="en-US" dirty="0" smtClean="0"/>
                        <a:t>1,328</a:t>
                      </a:r>
                      <a:endParaRPr lang="en-US" dirty="0"/>
                    </a:p>
                  </a:txBody>
                  <a:tcPr/>
                </a:tc>
                <a:tc>
                  <a:txBody>
                    <a:bodyPr/>
                    <a:lstStyle/>
                    <a:p>
                      <a:pPr algn="r"/>
                      <a:r>
                        <a:rPr lang="en-US" dirty="0" smtClean="0"/>
                        <a:t>1,362</a:t>
                      </a:r>
                      <a:endParaRPr lang="en-US" dirty="0"/>
                    </a:p>
                  </a:txBody>
                  <a:tcPr/>
                </a:tc>
                <a:tc>
                  <a:txBody>
                    <a:bodyPr/>
                    <a:lstStyle/>
                    <a:p>
                      <a:pPr algn="r"/>
                      <a:r>
                        <a:rPr lang="en-US" dirty="0" smtClean="0"/>
                        <a:t>1,395</a:t>
                      </a:r>
                      <a:endParaRPr lang="en-US" dirty="0"/>
                    </a:p>
                  </a:txBody>
                  <a:tcPr/>
                </a:tc>
                <a:extLst>
                  <a:ext uri="{0D108BD9-81ED-4DB2-BD59-A6C34878D82A}">
                    <a16:rowId xmlns:a16="http://schemas.microsoft.com/office/drawing/2014/main" val="817399130"/>
                  </a:ext>
                </a:extLst>
              </a:tr>
              <a:tr h="370840">
                <a:tc>
                  <a:txBody>
                    <a:bodyPr/>
                    <a:lstStyle/>
                    <a:p>
                      <a:r>
                        <a:rPr lang="en-US" dirty="0" smtClean="0"/>
                        <a:t>Supplies/Equipment</a:t>
                      </a:r>
                    </a:p>
                  </a:txBody>
                  <a:tcPr/>
                </a:tc>
                <a:tc>
                  <a:txBody>
                    <a:bodyPr/>
                    <a:lstStyle/>
                    <a:p>
                      <a:pPr algn="r"/>
                      <a:r>
                        <a:rPr lang="en-US" dirty="0" smtClean="0"/>
                        <a:t>12</a:t>
                      </a:r>
                      <a:endParaRPr lang="en-US" dirty="0"/>
                    </a:p>
                  </a:txBody>
                  <a:tcPr/>
                </a:tc>
                <a:tc>
                  <a:txBody>
                    <a:bodyPr/>
                    <a:lstStyle/>
                    <a:p>
                      <a:pPr algn="r"/>
                      <a:r>
                        <a:rPr lang="en-US" dirty="0" smtClean="0"/>
                        <a:t>25</a:t>
                      </a:r>
                      <a:endParaRPr lang="en-US" dirty="0"/>
                    </a:p>
                  </a:txBody>
                  <a:tcPr/>
                </a:tc>
                <a:tc>
                  <a:txBody>
                    <a:bodyPr/>
                    <a:lstStyle/>
                    <a:p>
                      <a:pPr algn="r"/>
                      <a:r>
                        <a:rPr lang="en-US" dirty="0" smtClean="0"/>
                        <a:t>15</a:t>
                      </a:r>
                    </a:p>
                  </a:txBody>
                  <a:tcPr/>
                </a:tc>
                <a:tc>
                  <a:txBody>
                    <a:bodyPr/>
                    <a:lstStyle/>
                    <a:p>
                      <a:pPr algn="r"/>
                      <a:r>
                        <a:rPr lang="en-US" dirty="0" smtClean="0"/>
                        <a:t>15</a:t>
                      </a:r>
                      <a:endParaRPr lang="en-US" dirty="0"/>
                    </a:p>
                  </a:txBody>
                  <a:tcPr/>
                </a:tc>
                <a:tc>
                  <a:txBody>
                    <a:bodyPr/>
                    <a:lstStyle/>
                    <a:p>
                      <a:pPr algn="r"/>
                      <a:r>
                        <a:rPr lang="en-US" dirty="0" smtClean="0"/>
                        <a:t>15</a:t>
                      </a:r>
                      <a:endParaRPr lang="en-US" dirty="0"/>
                    </a:p>
                  </a:txBody>
                  <a:tcPr/>
                </a:tc>
                <a:extLst>
                  <a:ext uri="{0D108BD9-81ED-4DB2-BD59-A6C34878D82A}">
                    <a16:rowId xmlns:a16="http://schemas.microsoft.com/office/drawing/2014/main" val="3850986969"/>
                  </a:ext>
                </a:extLst>
              </a:tr>
              <a:tr h="370840">
                <a:tc>
                  <a:txBody>
                    <a:bodyPr/>
                    <a:lstStyle/>
                    <a:p>
                      <a:r>
                        <a:rPr lang="en-US" dirty="0" smtClean="0"/>
                        <a:t>Travel and Training</a:t>
                      </a:r>
                      <a:endParaRPr lang="en-US" dirty="0"/>
                    </a:p>
                  </a:txBody>
                  <a:tcPr/>
                </a:tc>
                <a:tc>
                  <a:txBody>
                    <a:bodyPr/>
                    <a:lstStyle/>
                    <a:p>
                      <a:pPr algn="r"/>
                      <a:r>
                        <a:rPr lang="en-US" dirty="0" smtClean="0"/>
                        <a:t>3</a:t>
                      </a:r>
                      <a:endParaRPr lang="en-US" dirty="0"/>
                    </a:p>
                  </a:txBody>
                  <a:tcPr/>
                </a:tc>
                <a:tc>
                  <a:txBody>
                    <a:bodyPr/>
                    <a:lstStyle/>
                    <a:p>
                      <a:pPr algn="r"/>
                      <a:r>
                        <a:rPr lang="en-US" dirty="0" smtClean="0"/>
                        <a:t>10</a:t>
                      </a:r>
                    </a:p>
                  </a:txBody>
                  <a:tcPr/>
                </a:tc>
                <a:tc>
                  <a:txBody>
                    <a:bodyPr/>
                    <a:lstStyle/>
                    <a:p>
                      <a:pPr algn="r"/>
                      <a:r>
                        <a:rPr lang="en-US" dirty="0" smtClean="0"/>
                        <a:t>10</a:t>
                      </a:r>
                      <a:endParaRPr lang="en-US" dirty="0"/>
                    </a:p>
                  </a:txBody>
                  <a:tcPr/>
                </a:tc>
                <a:tc>
                  <a:txBody>
                    <a:bodyPr/>
                    <a:lstStyle/>
                    <a:p>
                      <a:pPr algn="r"/>
                      <a:r>
                        <a:rPr lang="en-US" dirty="0" smtClean="0"/>
                        <a:t>10</a:t>
                      </a:r>
                      <a:endParaRPr lang="en-US" dirty="0"/>
                    </a:p>
                  </a:txBody>
                  <a:tcPr/>
                </a:tc>
                <a:tc>
                  <a:txBody>
                    <a:bodyPr/>
                    <a:lstStyle/>
                    <a:p>
                      <a:pPr algn="r"/>
                      <a:r>
                        <a:rPr lang="en-US" dirty="0" smtClean="0"/>
                        <a:t>10</a:t>
                      </a:r>
                      <a:endParaRPr lang="en-US" dirty="0"/>
                    </a:p>
                  </a:txBody>
                  <a:tcPr/>
                </a:tc>
                <a:extLst>
                  <a:ext uri="{0D108BD9-81ED-4DB2-BD59-A6C34878D82A}">
                    <a16:rowId xmlns:a16="http://schemas.microsoft.com/office/drawing/2014/main" val="3239168510"/>
                  </a:ext>
                </a:extLst>
              </a:tr>
              <a:tr h="370840">
                <a:tc>
                  <a:txBody>
                    <a:bodyPr/>
                    <a:lstStyle/>
                    <a:p>
                      <a:r>
                        <a:rPr lang="en-US" dirty="0" smtClean="0"/>
                        <a:t>Office Build-Ou</a:t>
                      </a:r>
                      <a:r>
                        <a:rPr lang="en-US" baseline="0" dirty="0" smtClean="0"/>
                        <a:t>t/Lease</a:t>
                      </a:r>
                      <a:endParaRPr lang="en-US" dirty="0"/>
                    </a:p>
                  </a:txBody>
                  <a:tcPr/>
                </a:tc>
                <a:tc>
                  <a:txBody>
                    <a:bodyPr/>
                    <a:lstStyle/>
                    <a:p>
                      <a:pPr algn="r"/>
                      <a:r>
                        <a:rPr lang="en-US" dirty="0" smtClean="0"/>
                        <a:t>32</a:t>
                      </a:r>
                      <a:endParaRPr lang="en-US" dirty="0"/>
                    </a:p>
                  </a:txBody>
                  <a:tcPr/>
                </a:tc>
                <a:tc>
                  <a:txBody>
                    <a:bodyPr/>
                    <a:lstStyle/>
                    <a:p>
                      <a:pPr algn="r"/>
                      <a:r>
                        <a:rPr lang="en-US" dirty="0" smtClean="0"/>
                        <a:t>75</a:t>
                      </a:r>
                      <a:endParaRPr lang="en-US" dirty="0"/>
                    </a:p>
                  </a:txBody>
                  <a:tcPr/>
                </a:tc>
                <a:tc>
                  <a:txBody>
                    <a:bodyPr/>
                    <a:lstStyle/>
                    <a:p>
                      <a:pPr algn="r"/>
                      <a:r>
                        <a:rPr lang="en-US" dirty="0" smtClean="0"/>
                        <a:t>62</a:t>
                      </a:r>
                      <a:endParaRPr lang="en-US" dirty="0"/>
                    </a:p>
                  </a:txBody>
                  <a:tcPr/>
                </a:tc>
                <a:tc>
                  <a:txBody>
                    <a:bodyPr/>
                    <a:lstStyle/>
                    <a:p>
                      <a:pPr algn="r"/>
                      <a:r>
                        <a:rPr lang="en-US" dirty="0" smtClean="0"/>
                        <a:t>63</a:t>
                      </a:r>
                      <a:endParaRPr lang="en-US" dirty="0"/>
                    </a:p>
                  </a:txBody>
                  <a:tcPr/>
                </a:tc>
                <a:tc>
                  <a:txBody>
                    <a:bodyPr/>
                    <a:lstStyle/>
                    <a:p>
                      <a:pPr algn="r"/>
                      <a:r>
                        <a:rPr lang="en-US" dirty="0" smtClean="0"/>
                        <a:t>65</a:t>
                      </a:r>
                      <a:endParaRPr lang="en-US" dirty="0"/>
                    </a:p>
                  </a:txBody>
                  <a:tcPr/>
                </a:tc>
                <a:extLst>
                  <a:ext uri="{0D108BD9-81ED-4DB2-BD59-A6C34878D82A}">
                    <a16:rowId xmlns:a16="http://schemas.microsoft.com/office/drawing/2014/main" val="4073449126"/>
                  </a:ext>
                </a:extLst>
              </a:tr>
              <a:tr h="370840">
                <a:tc>
                  <a:txBody>
                    <a:bodyPr/>
                    <a:lstStyle/>
                    <a:p>
                      <a:r>
                        <a:rPr lang="en-US" dirty="0" smtClean="0"/>
                        <a:t>MMB Contract</a:t>
                      </a:r>
                      <a:endParaRPr lang="en-US" dirty="0"/>
                    </a:p>
                  </a:txBody>
                  <a:tcPr/>
                </a:tc>
                <a:tc>
                  <a:txBody>
                    <a:bodyPr/>
                    <a:lstStyle/>
                    <a:p>
                      <a:pPr algn="r"/>
                      <a:endParaRPr lang="en-US" dirty="0"/>
                    </a:p>
                  </a:txBody>
                  <a:tcPr/>
                </a:tc>
                <a:tc>
                  <a:txBody>
                    <a:bodyPr/>
                    <a:lstStyle/>
                    <a:p>
                      <a:pPr algn="r"/>
                      <a:r>
                        <a:rPr lang="en-US" dirty="0" smtClean="0"/>
                        <a:t>69</a:t>
                      </a:r>
                      <a:endParaRPr lang="en-US" dirty="0"/>
                    </a:p>
                  </a:txBody>
                  <a:tcPr/>
                </a:tc>
                <a:tc>
                  <a:txBody>
                    <a:bodyPr/>
                    <a:lstStyle/>
                    <a:p>
                      <a:pPr algn="r"/>
                      <a:r>
                        <a:rPr lang="en-US" dirty="0" smtClean="0"/>
                        <a:t>69</a:t>
                      </a:r>
                      <a:endParaRPr lang="en-US" dirty="0"/>
                    </a:p>
                  </a:txBody>
                  <a:tcPr/>
                </a:tc>
                <a:tc>
                  <a:txBody>
                    <a:bodyPr/>
                    <a:lstStyle/>
                    <a:p>
                      <a:pPr algn="r"/>
                      <a:r>
                        <a:rPr lang="en-US" dirty="0" smtClean="0"/>
                        <a:t>69</a:t>
                      </a:r>
                      <a:endParaRPr lang="en-US" dirty="0"/>
                    </a:p>
                  </a:txBody>
                  <a:tcPr/>
                </a:tc>
                <a:tc>
                  <a:txBody>
                    <a:bodyPr/>
                    <a:lstStyle/>
                    <a:p>
                      <a:pPr algn="r"/>
                      <a:r>
                        <a:rPr lang="en-US" dirty="0" smtClean="0"/>
                        <a:t>69</a:t>
                      </a:r>
                      <a:endParaRPr lang="en-US" dirty="0"/>
                    </a:p>
                  </a:txBody>
                  <a:tcPr/>
                </a:tc>
                <a:extLst>
                  <a:ext uri="{0D108BD9-81ED-4DB2-BD59-A6C34878D82A}">
                    <a16:rowId xmlns:a16="http://schemas.microsoft.com/office/drawing/2014/main" val="585905839"/>
                  </a:ext>
                </a:extLst>
              </a:tr>
              <a:tr h="370840">
                <a:tc>
                  <a:txBody>
                    <a:bodyPr/>
                    <a:lstStyle/>
                    <a:p>
                      <a:pPr algn="r"/>
                      <a:r>
                        <a:rPr lang="en-US" b="1" dirty="0" smtClean="0"/>
                        <a:t>Total Expenditures</a:t>
                      </a:r>
                      <a:endParaRPr lang="en-US" b="1" dirty="0"/>
                    </a:p>
                  </a:txBody>
                  <a:tcPr/>
                </a:tc>
                <a:tc>
                  <a:txBody>
                    <a:bodyPr/>
                    <a:lstStyle/>
                    <a:p>
                      <a:pPr algn="r"/>
                      <a:r>
                        <a:rPr lang="en-US" b="1" dirty="0" smtClean="0"/>
                        <a:t>403</a:t>
                      </a:r>
                      <a:endParaRPr lang="en-US" b="1" dirty="0"/>
                    </a:p>
                  </a:txBody>
                  <a:tcPr/>
                </a:tc>
                <a:tc>
                  <a:txBody>
                    <a:bodyPr/>
                    <a:lstStyle/>
                    <a:p>
                      <a:pPr algn="r"/>
                      <a:r>
                        <a:rPr lang="en-US" b="1" dirty="0" smtClean="0"/>
                        <a:t>1,365</a:t>
                      </a:r>
                      <a:endParaRPr lang="en-US" b="1" dirty="0"/>
                    </a:p>
                  </a:txBody>
                  <a:tcPr/>
                </a:tc>
                <a:tc>
                  <a:txBody>
                    <a:bodyPr/>
                    <a:lstStyle/>
                    <a:p>
                      <a:pPr algn="r"/>
                      <a:r>
                        <a:rPr lang="en-US" b="1" dirty="0" smtClean="0"/>
                        <a:t>1,484</a:t>
                      </a:r>
                      <a:endParaRPr lang="en-US" b="1" dirty="0"/>
                    </a:p>
                  </a:txBody>
                  <a:tcPr/>
                </a:tc>
                <a:tc>
                  <a:txBody>
                    <a:bodyPr/>
                    <a:lstStyle/>
                    <a:p>
                      <a:pPr algn="r"/>
                      <a:r>
                        <a:rPr lang="en-US" b="1" dirty="0" smtClean="0"/>
                        <a:t>1,519</a:t>
                      </a:r>
                      <a:endParaRPr lang="en-US" b="1" dirty="0"/>
                    </a:p>
                  </a:txBody>
                  <a:tcPr/>
                </a:tc>
                <a:tc>
                  <a:txBody>
                    <a:bodyPr/>
                    <a:lstStyle/>
                    <a:p>
                      <a:pPr algn="r"/>
                      <a:r>
                        <a:rPr lang="en-US" b="1" dirty="0" smtClean="0"/>
                        <a:t>1,554</a:t>
                      </a:r>
                      <a:endParaRPr lang="en-US" b="1" dirty="0"/>
                    </a:p>
                  </a:txBody>
                  <a:tcPr/>
                </a:tc>
                <a:extLst>
                  <a:ext uri="{0D108BD9-81ED-4DB2-BD59-A6C34878D82A}">
                    <a16:rowId xmlns:a16="http://schemas.microsoft.com/office/drawing/2014/main" val="1278314252"/>
                  </a:ext>
                </a:extLst>
              </a:tr>
            </a:tbl>
          </a:graphicData>
        </a:graphic>
      </p:graphicFrame>
      <p:sp>
        <p:nvSpPr>
          <p:cNvPr id="2" name="Title 1" title="Funding Request"/>
          <p:cNvSpPr>
            <a:spLocks noGrp="1"/>
          </p:cNvSpPr>
          <p:nvPr>
            <p:ph type="title"/>
          </p:nvPr>
        </p:nvSpPr>
        <p:spPr/>
        <p:txBody>
          <a:bodyPr/>
          <a:lstStyle/>
          <a:p>
            <a:r>
              <a:rPr lang="en-US" dirty="0" smtClean="0"/>
              <a:t>Funding Request </a:t>
            </a:r>
            <a:br>
              <a:rPr lang="en-US" dirty="0" smtClean="0"/>
            </a:br>
            <a:r>
              <a:rPr lang="en-US" sz="1600" i="1" dirty="0" smtClean="0"/>
              <a:t>Dollars in thousands</a:t>
            </a:r>
            <a:endParaRPr lang="en-US" sz="1600" i="1" dirty="0"/>
          </a:p>
        </p:txBody>
      </p:sp>
    </p:spTree>
    <p:extLst>
      <p:ext uri="{BB962C8B-B14F-4D97-AF65-F5344CB8AC3E}">
        <p14:creationId xmlns:p14="http://schemas.microsoft.com/office/powerpoint/2010/main" val="2470307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Questions and Contact Information</a:t>
            </a:r>
            <a:endParaRPr lang="en-US" dirty="0"/>
          </a:p>
        </p:txBody>
      </p:sp>
      <p:sp>
        <p:nvSpPr>
          <p:cNvPr id="5" name="Content Placeholder 4"/>
          <p:cNvSpPr>
            <a:spLocks noGrp="1"/>
          </p:cNvSpPr>
          <p:nvPr>
            <p:ph idx="1"/>
          </p:nvPr>
        </p:nvSpPr>
        <p:spPr/>
        <p:txBody>
          <a:bodyPr/>
          <a:lstStyle/>
          <a:p>
            <a:pPr marL="0" indent="0">
              <a:buNone/>
            </a:pPr>
            <a:endParaRPr lang="en-US" dirty="0" smtClean="0"/>
          </a:p>
          <a:p>
            <a:pPr marL="0" indent="0">
              <a:buNone/>
            </a:pPr>
            <a:r>
              <a:rPr lang="en-US" dirty="0" smtClean="0"/>
              <a:t>			Michelle Weber, Director</a:t>
            </a:r>
          </a:p>
          <a:p>
            <a:pPr marL="0" indent="0">
              <a:buNone/>
            </a:pPr>
            <a:r>
              <a:rPr lang="en-US" dirty="0"/>
              <a:t>	</a:t>
            </a:r>
            <a:r>
              <a:rPr lang="en-US" dirty="0" smtClean="0"/>
              <a:t>		Legislative Budget Office</a:t>
            </a:r>
          </a:p>
          <a:p>
            <a:pPr marL="0" indent="0">
              <a:buNone/>
            </a:pPr>
            <a:r>
              <a:rPr lang="en-US" dirty="0"/>
              <a:t>	</a:t>
            </a:r>
            <a:r>
              <a:rPr lang="en-US" dirty="0" smtClean="0"/>
              <a:t>		email: </a:t>
            </a:r>
            <a:r>
              <a:rPr lang="en-US" dirty="0" smtClean="0">
                <a:hlinkClick r:id="rId3"/>
              </a:rPr>
              <a:t>michelle.weber@lbo.leg.mn</a:t>
            </a:r>
            <a:endParaRPr lang="en-US" dirty="0" smtClean="0"/>
          </a:p>
          <a:p>
            <a:pPr marL="0" indent="0">
              <a:buNone/>
            </a:pPr>
            <a:r>
              <a:rPr lang="en-US" dirty="0"/>
              <a:t>	</a:t>
            </a:r>
            <a:r>
              <a:rPr lang="en-US" dirty="0" smtClean="0"/>
              <a:t>		phone: (651) 297-1423</a:t>
            </a:r>
          </a:p>
          <a:p>
            <a:pPr marL="0" indent="0">
              <a:buNone/>
            </a:pPr>
            <a:r>
              <a:rPr lang="en-US" dirty="0"/>
              <a:t>	</a:t>
            </a:r>
            <a:r>
              <a:rPr lang="en-US" dirty="0" smtClean="0"/>
              <a:t>		https://www.lbo.leg/mn/</a:t>
            </a:r>
          </a:p>
        </p:txBody>
      </p:sp>
      <p:sp>
        <p:nvSpPr>
          <p:cNvPr id="4" name="Slide Number Placeholder 3"/>
          <p:cNvSpPr>
            <a:spLocks noGrp="1"/>
          </p:cNvSpPr>
          <p:nvPr>
            <p:ph type="sldNum" sz="quarter" idx="12"/>
          </p:nvPr>
        </p:nvSpPr>
        <p:spPr/>
        <p:txBody>
          <a:bodyPr/>
          <a:lstStyle/>
          <a:p>
            <a:fld id="{A5650A9D-1782-4CD6-B9A4-2F82B4B6D996}" type="slidenum">
              <a:rPr lang="en-US" smtClean="0"/>
              <a:t>9</a:t>
            </a:fld>
            <a:endParaRPr lang="en-US"/>
          </a:p>
        </p:txBody>
      </p:sp>
    </p:spTree>
    <p:extLst>
      <p:ext uri="{BB962C8B-B14F-4D97-AF65-F5344CB8AC3E}">
        <p14:creationId xmlns:p14="http://schemas.microsoft.com/office/powerpoint/2010/main" val="32675635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5">
      <a:dk1>
        <a:srgbClr val="8E006C"/>
      </a:dk1>
      <a:lt1>
        <a:srgbClr val="FFFFFF"/>
      </a:lt1>
      <a:dk2>
        <a:srgbClr val="454D55"/>
      </a:dk2>
      <a:lt2>
        <a:srgbClr val="DAE7F0"/>
      </a:lt2>
      <a:accent1>
        <a:srgbClr val="DAE7F0"/>
      </a:accent1>
      <a:accent2>
        <a:srgbClr val="EAEAEA"/>
      </a:accent2>
      <a:accent3>
        <a:srgbClr val="3F788F"/>
      </a:accent3>
      <a:accent4>
        <a:srgbClr val="425537"/>
      </a:accent4>
      <a:accent5>
        <a:srgbClr val="9399A1"/>
      </a:accent5>
      <a:accent6>
        <a:srgbClr val="000000"/>
      </a:accent6>
      <a:hlink>
        <a:srgbClr val="454D55"/>
      </a:hlink>
      <a:folHlink>
        <a:srgbClr val="454B55"/>
      </a:folHlink>
    </a:clrScheme>
    <a:fontScheme name="Custom 6">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LBO Workplan" id="{15A43149-3A26-476D-AF06-D1D91987548D}" vid="{78AA2618-FA1E-4CC2-88D3-2B3E3C138CF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2643</TotalTime>
  <Words>1791</Words>
  <Application>Microsoft Office PowerPoint</Application>
  <PresentationFormat>Widescreen</PresentationFormat>
  <Paragraphs>231</Paragraphs>
  <Slides>9</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Tahoma</vt:lpstr>
      <vt:lpstr>Times New Roman</vt:lpstr>
      <vt:lpstr>Office Theme</vt:lpstr>
      <vt:lpstr>1_Office Theme</vt:lpstr>
      <vt:lpstr>Legislative Budget Office (LBO) Update</vt:lpstr>
      <vt:lpstr>Staffing </vt:lpstr>
      <vt:lpstr>LBO Staff Training Plan</vt:lpstr>
      <vt:lpstr>Risk Mitigation </vt:lpstr>
      <vt:lpstr>Historic Averages: # of fiscal notes per analyst</vt:lpstr>
      <vt:lpstr>Total # of Staff Involved in Fiscal Notes</vt:lpstr>
      <vt:lpstr>Current Budget</vt:lpstr>
      <vt:lpstr>Funding Request  Dollars in thousands</vt:lpstr>
      <vt:lpstr>Questions and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Budget Office (LBO) Office Space Options</dc:title>
  <dc:creator>Michelle Weber</dc:creator>
  <cp:lastModifiedBy>Lola Benson</cp:lastModifiedBy>
  <cp:revision>99</cp:revision>
  <cp:lastPrinted>2019-03-18T21:34:45Z</cp:lastPrinted>
  <dcterms:created xsi:type="dcterms:W3CDTF">2018-10-24T14:25:03Z</dcterms:created>
  <dcterms:modified xsi:type="dcterms:W3CDTF">2019-03-20T20:38:27Z</dcterms:modified>
</cp:coreProperties>
</file>